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10693400" cy="7562850"/>
  <p:notesSz cx="10693400" cy="75628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88" y="9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03" y="771905"/>
            <a:ext cx="10692130" cy="6014720"/>
          </a:xfrm>
          <a:custGeom>
            <a:avLst/>
            <a:gdLst/>
            <a:ahLst/>
            <a:cxnLst/>
            <a:rect l="l" t="t" r="r" b="b"/>
            <a:pathLst>
              <a:path w="10692130" h="6014720">
                <a:moveTo>
                  <a:pt x="0" y="0"/>
                </a:moveTo>
                <a:lnTo>
                  <a:pt x="0" y="6014466"/>
                </a:lnTo>
                <a:lnTo>
                  <a:pt x="10691749" y="6014466"/>
                </a:lnTo>
                <a:lnTo>
                  <a:pt x="10691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939" y="6630161"/>
            <a:ext cx="7669523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160393" y="6640068"/>
            <a:ext cx="441198" cy="28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25469" y="6428994"/>
            <a:ext cx="28194" cy="357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03" y="1517903"/>
            <a:ext cx="10691622" cy="40378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00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00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FFFF00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03" y="771905"/>
            <a:ext cx="10692130" cy="6014720"/>
          </a:xfrm>
          <a:custGeom>
            <a:avLst/>
            <a:gdLst/>
            <a:ahLst/>
            <a:cxnLst/>
            <a:rect l="l" t="t" r="r" b="b"/>
            <a:pathLst>
              <a:path w="10692130" h="6014720">
                <a:moveTo>
                  <a:pt x="0" y="0"/>
                </a:moveTo>
                <a:lnTo>
                  <a:pt x="0" y="6014466"/>
                </a:lnTo>
                <a:lnTo>
                  <a:pt x="10691749" y="6014466"/>
                </a:lnTo>
                <a:lnTo>
                  <a:pt x="10691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5033" y="2623235"/>
            <a:ext cx="8483333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FFFF00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5033" y="2623235"/>
            <a:ext cx="8483333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21043" y="6515723"/>
            <a:ext cx="191134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bg1"/>
                </a:solidFill>
                <a:latin typeface="Microsoft JhengHei UI"/>
                <a:cs typeface="Microsoft JhengHei UI"/>
              </a:defRPr>
            </a:lvl1pPr>
          </a:lstStyle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939" y="6630161"/>
            <a:ext cx="7669523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0393" y="6640068"/>
            <a:ext cx="441198" cy="28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25469" y="6428994"/>
            <a:ext cx="28194" cy="357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3" y="1517903"/>
            <a:ext cx="10691622" cy="40378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18403" y="2375153"/>
            <a:ext cx="7254240" cy="222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6300" b="1" spc="10" dirty="0">
                <a:solidFill>
                  <a:srgbClr val="FFFF00"/>
                </a:solidFill>
                <a:latin typeface="標楷體"/>
                <a:cs typeface="標楷體"/>
              </a:rPr>
              <a:t>ICAN系</a:t>
            </a:r>
            <a:r>
              <a:rPr sz="6300" b="1" dirty="0">
                <a:solidFill>
                  <a:srgbClr val="FFFF00"/>
                </a:solidFill>
                <a:latin typeface="標楷體"/>
                <a:cs typeface="標楷體"/>
              </a:rPr>
              <a:t>統</a:t>
            </a:r>
            <a:r>
              <a:rPr sz="6300" b="1" spc="-70" dirty="0">
                <a:solidFill>
                  <a:srgbClr val="FFFF00"/>
                </a:solidFill>
                <a:latin typeface="標楷體"/>
                <a:cs typeface="標楷體"/>
              </a:rPr>
              <a:t> </a:t>
            </a:r>
            <a:r>
              <a:rPr sz="6300" b="1" dirty="0">
                <a:solidFill>
                  <a:srgbClr val="FFFF00"/>
                </a:solidFill>
                <a:latin typeface="標楷體"/>
                <a:cs typeface="標楷體"/>
              </a:rPr>
              <a:t>-</a:t>
            </a:r>
            <a:endParaRPr sz="6300" dirty="0">
              <a:latin typeface="標楷體"/>
              <a:cs typeface="標楷體"/>
            </a:endParaRPr>
          </a:p>
          <a:p>
            <a:pPr algn="ctr">
              <a:lnSpc>
                <a:spcPct val="100000"/>
              </a:lnSpc>
              <a:spcBef>
                <a:spcPts val="3804"/>
              </a:spcBef>
            </a:pPr>
            <a:r>
              <a:rPr lang="zh-TW" altLang="en-US" sz="5000" b="1" spc="15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應屆</a:t>
            </a:r>
            <a:r>
              <a:rPr sz="5000" b="1" spc="15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畢業班成績送繳說明</a:t>
            </a:r>
            <a:endParaRPr sz="5000" dirty="0">
              <a:latin typeface="標楷體" panose="03000509000000000000" pitchFamily="65" charset="-120"/>
              <a:ea typeface="標楷體" panose="03000509000000000000" pitchFamily="65" charset="-120"/>
              <a:cs typeface="標楷體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1</a:t>
            </a:fld>
            <a:endParaRPr spc="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899" y="1087375"/>
            <a:ext cx="3061330" cy="5299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0464" y="6649211"/>
            <a:ext cx="7669530" cy="0"/>
          </a:xfrm>
          <a:custGeom>
            <a:avLst/>
            <a:gdLst/>
            <a:ahLst/>
            <a:cxnLst/>
            <a:rect l="l" t="t" r="r" b="b"/>
            <a:pathLst>
              <a:path w="7669530">
                <a:moveTo>
                  <a:pt x="0" y="0"/>
                </a:moveTo>
                <a:lnTo>
                  <a:pt x="766953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34472" y="6611111"/>
            <a:ext cx="549401" cy="12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60393" y="6654165"/>
            <a:ext cx="441325" cy="0"/>
          </a:xfrm>
          <a:custGeom>
            <a:avLst/>
            <a:gdLst/>
            <a:ahLst/>
            <a:cxnLst/>
            <a:rect l="l" t="t" r="r" b="b"/>
            <a:pathLst>
              <a:path w="441325">
                <a:moveTo>
                  <a:pt x="0" y="0"/>
                </a:moveTo>
                <a:lnTo>
                  <a:pt x="441198" y="0"/>
                </a:lnTo>
              </a:path>
            </a:pathLst>
          </a:custGeom>
          <a:ln w="28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98025" y="6387084"/>
            <a:ext cx="129539" cy="3992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41090" y="6428994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378"/>
                </a:lnTo>
              </a:path>
            </a:pathLst>
          </a:custGeom>
          <a:ln w="28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03700" y="3842385"/>
            <a:ext cx="5447665" cy="5486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667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10"/>
              </a:spcBef>
            </a:pPr>
            <a:r>
              <a:rPr sz="1550" b="1" spc="20" dirty="0">
                <a:solidFill>
                  <a:srgbClr val="0000FF"/>
                </a:solidFill>
                <a:latin typeface="微軟正黑體"/>
                <a:cs typeface="微軟正黑體"/>
              </a:rPr>
              <a:t>※步驟一：</a:t>
            </a:r>
            <a:endParaRPr sz="1550" dirty="0">
              <a:latin typeface="微軟正黑體"/>
              <a:cs typeface="微軟正黑體"/>
            </a:endParaRPr>
          </a:p>
          <a:p>
            <a:pPr marL="74930">
              <a:lnSpc>
                <a:spcPct val="100000"/>
              </a:lnSpc>
              <a:spcBef>
                <a:spcPts val="295"/>
              </a:spcBef>
            </a:pPr>
            <a:r>
              <a:rPr sz="1550" b="1" spc="25" dirty="0">
                <a:solidFill>
                  <a:srgbClr val="0000FF"/>
                </a:solidFill>
                <a:latin typeface="微軟正黑體"/>
                <a:cs typeface="微軟正黑體"/>
              </a:rPr>
              <a:t>點選左邊列表「課程功能」-「成績」-「總成績管理」頁面</a:t>
            </a:r>
            <a:endParaRPr sz="1550" dirty="0">
              <a:latin typeface="微軟正黑體"/>
              <a:cs typeface="微軟正黑體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74127" y="3988308"/>
            <a:ext cx="950594" cy="285115"/>
          </a:xfrm>
          <a:custGeom>
            <a:avLst/>
            <a:gdLst/>
            <a:ahLst/>
            <a:cxnLst/>
            <a:rect l="l" t="t" r="r" b="b"/>
            <a:pathLst>
              <a:path w="950594" h="285114">
                <a:moveTo>
                  <a:pt x="950214" y="277368"/>
                </a:moveTo>
                <a:lnTo>
                  <a:pt x="950214" y="7620"/>
                </a:lnTo>
                <a:lnTo>
                  <a:pt x="942594" y="0"/>
                </a:lnTo>
                <a:lnTo>
                  <a:pt x="7619" y="0"/>
                </a:lnTo>
                <a:lnTo>
                  <a:pt x="0" y="7620"/>
                </a:lnTo>
                <a:lnTo>
                  <a:pt x="0" y="277368"/>
                </a:lnTo>
                <a:lnTo>
                  <a:pt x="7620" y="284988"/>
                </a:lnTo>
                <a:lnTo>
                  <a:pt x="16764" y="284988"/>
                </a:lnTo>
                <a:lnTo>
                  <a:pt x="16763" y="33528"/>
                </a:lnTo>
                <a:lnTo>
                  <a:pt x="33527" y="16764"/>
                </a:lnTo>
                <a:lnTo>
                  <a:pt x="33527" y="33528"/>
                </a:lnTo>
                <a:lnTo>
                  <a:pt x="916686" y="33528"/>
                </a:lnTo>
                <a:lnTo>
                  <a:pt x="916686" y="16764"/>
                </a:lnTo>
                <a:lnTo>
                  <a:pt x="933450" y="33528"/>
                </a:lnTo>
                <a:lnTo>
                  <a:pt x="933450" y="284988"/>
                </a:lnTo>
                <a:lnTo>
                  <a:pt x="942594" y="284988"/>
                </a:lnTo>
                <a:lnTo>
                  <a:pt x="950214" y="277368"/>
                </a:lnTo>
                <a:close/>
              </a:path>
              <a:path w="950594" h="285114">
                <a:moveTo>
                  <a:pt x="33527" y="33528"/>
                </a:moveTo>
                <a:lnTo>
                  <a:pt x="33527" y="16764"/>
                </a:lnTo>
                <a:lnTo>
                  <a:pt x="16763" y="33528"/>
                </a:lnTo>
                <a:lnTo>
                  <a:pt x="33527" y="33528"/>
                </a:lnTo>
                <a:close/>
              </a:path>
              <a:path w="950594" h="285114">
                <a:moveTo>
                  <a:pt x="33528" y="251460"/>
                </a:moveTo>
                <a:lnTo>
                  <a:pt x="33527" y="33528"/>
                </a:lnTo>
                <a:lnTo>
                  <a:pt x="16763" y="33528"/>
                </a:lnTo>
                <a:lnTo>
                  <a:pt x="16764" y="251460"/>
                </a:lnTo>
                <a:lnTo>
                  <a:pt x="33528" y="251460"/>
                </a:lnTo>
                <a:close/>
              </a:path>
              <a:path w="950594" h="285114">
                <a:moveTo>
                  <a:pt x="933450" y="251460"/>
                </a:moveTo>
                <a:lnTo>
                  <a:pt x="16764" y="251460"/>
                </a:lnTo>
                <a:lnTo>
                  <a:pt x="33528" y="268224"/>
                </a:lnTo>
                <a:lnTo>
                  <a:pt x="33528" y="284988"/>
                </a:lnTo>
                <a:lnTo>
                  <a:pt x="916686" y="284988"/>
                </a:lnTo>
                <a:lnTo>
                  <a:pt x="916686" y="268224"/>
                </a:lnTo>
                <a:lnTo>
                  <a:pt x="933450" y="251460"/>
                </a:lnTo>
                <a:close/>
              </a:path>
              <a:path w="950594" h="285114">
                <a:moveTo>
                  <a:pt x="33528" y="284988"/>
                </a:moveTo>
                <a:lnTo>
                  <a:pt x="33528" y="268224"/>
                </a:lnTo>
                <a:lnTo>
                  <a:pt x="16764" y="251460"/>
                </a:lnTo>
                <a:lnTo>
                  <a:pt x="16764" y="284988"/>
                </a:lnTo>
                <a:lnTo>
                  <a:pt x="33528" y="284988"/>
                </a:lnTo>
                <a:close/>
              </a:path>
              <a:path w="950594" h="285114">
                <a:moveTo>
                  <a:pt x="933450" y="33528"/>
                </a:moveTo>
                <a:lnTo>
                  <a:pt x="916686" y="16764"/>
                </a:lnTo>
                <a:lnTo>
                  <a:pt x="916686" y="33528"/>
                </a:lnTo>
                <a:lnTo>
                  <a:pt x="933450" y="33528"/>
                </a:lnTo>
                <a:close/>
              </a:path>
              <a:path w="950594" h="285114">
                <a:moveTo>
                  <a:pt x="933450" y="251460"/>
                </a:moveTo>
                <a:lnTo>
                  <a:pt x="933450" y="33528"/>
                </a:lnTo>
                <a:lnTo>
                  <a:pt x="916686" y="33528"/>
                </a:lnTo>
                <a:lnTo>
                  <a:pt x="916686" y="251460"/>
                </a:lnTo>
                <a:lnTo>
                  <a:pt x="933450" y="251460"/>
                </a:lnTo>
                <a:close/>
              </a:path>
              <a:path w="950594" h="285114">
                <a:moveTo>
                  <a:pt x="933450" y="284988"/>
                </a:moveTo>
                <a:lnTo>
                  <a:pt x="933450" y="251460"/>
                </a:lnTo>
                <a:lnTo>
                  <a:pt x="916686" y="268224"/>
                </a:lnTo>
                <a:lnTo>
                  <a:pt x="916686" y="284988"/>
                </a:lnTo>
                <a:lnTo>
                  <a:pt x="933450" y="2849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2</a:t>
            </a:fld>
            <a:endParaRPr spc="5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129801" y="3898376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1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8" b="1292"/>
          <a:stretch/>
        </p:blipFill>
        <p:spPr>
          <a:xfrm>
            <a:off x="698501" y="2143949"/>
            <a:ext cx="9220200" cy="438067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98939" y="6630161"/>
            <a:ext cx="7669523" cy="38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0393" y="6640068"/>
            <a:ext cx="441198" cy="28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25469" y="6428994"/>
            <a:ext cx="28194" cy="3573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59759" y="4354384"/>
            <a:ext cx="270001" cy="286608"/>
          </a:xfrm>
          <a:custGeom>
            <a:avLst/>
            <a:gdLst/>
            <a:ahLst/>
            <a:cxnLst/>
            <a:rect l="l" t="t" r="r" b="b"/>
            <a:pathLst>
              <a:path w="426719" h="459739">
                <a:moveTo>
                  <a:pt x="0" y="0"/>
                </a:moveTo>
                <a:lnTo>
                  <a:pt x="0" y="459486"/>
                </a:lnTo>
                <a:lnTo>
                  <a:pt x="426719" y="459486"/>
                </a:lnTo>
                <a:lnTo>
                  <a:pt x="4267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r>
              <a:rPr lang="zh-TW" altLang="en-US" b="1" dirty="0" smtClean="0"/>
              <a:t> </a:t>
            </a:r>
            <a:r>
              <a:rPr lang="en-US" altLang="zh-TW" b="1" dirty="0"/>
              <a:t>2</a:t>
            </a:r>
            <a:endParaRPr b="1" dirty="0"/>
          </a:p>
        </p:txBody>
      </p:sp>
      <p:sp>
        <p:nvSpPr>
          <p:cNvPr id="12" name="object 12"/>
          <p:cNvSpPr/>
          <p:nvPr/>
        </p:nvSpPr>
        <p:spPr>
          <a:xfrm>
            <a:off x="698500" y="962025"/>
            <a:ext cx="9220201" cy="1177028"/>
          </a:xfrm>
          <a:custGeom>
            <a:avLst/>
            <a:gdLst/>
            <a:ahLst/>
            <a:cxnLst/>
            <a:rect l="l" t="t" r="r" b="b"/>
            <a:pathLst>
              <a:path w="8448040" h="757555">
                <a:moveTo>
                  <a:pt x="0" y="0"/>
                </a:moveTo>
                <a:lnTo>
                  <a:pt x="0" y="757428"/>
                </a:lnTo>
                <a:lnTo>
                  <a:pt x="8447532" y="757427"/>
                </a:lnTo>
                <a:lnTo>
                  <a:pt x="84475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53914" y="1035501"/>
            <a:ext cx="8840985" cy="1069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/>
            <a:r>
              <a:rPr sz="1550" b="1" spc="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※</a:t>
            </a:r>
            <a:r>
              <a:rPr sz="1550" b="1" spc="20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步驟</a:t>
            </a:r>
            <a:r>
              <a:rPr sz="1550" b="1" spc="25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二</a:t>
            </a:r>
            <a:r>
              <a:rPr sz="1550" b="1" spc="-3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：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畢業班課程</a:t>
            </a:r>
            <a:r>
              <a:rPr sz="1550" b="1" spc="25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：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請務必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輸入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全班</a:t>
            </a:r>
            <a:r>
              <a:rPr lang="zh-TW" altLang="en-US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學生成績（成績輸入欄位僅接受「</a:t>
            </a:r>
            <a:r>
              <a:rPr lang="en-US" altLang="zh-TW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0</a:t>
            </a:r>
            <a:r>
              <a:rPr lang="zh-TW" altLang="en-US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～</a:t>
            </a:r>
            <a:r>
              <a:rPr lang="en-US" altLang="zh-TW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100</a:t>
            </a:r>
            <a:r>
              <a:rPr lang="zh-TW" altLang="en-US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」之整數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）。</a:t>
            </a:r>
            <a:endParaRPr lang="zh-TW" altLang="en-US" sz="155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                   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提醒</a:t>
            </a:r>
            <a:r>
              <a:rPr sz="1550" b="1" spc="25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：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每門課程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總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成績送繳</a:t>
            </a:r>
            <a:r>
              <a:rPr sz="1550" b="1" spc="25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僅限一次</a:t>
            </a:r>
            <a:r>
              <a:rPr sz="1550" b="1" spc="25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，</a:t>
            </a:r>
            <a:r>
              <a:rPr sz="1550" b="1" spc="25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成績</a:t>
            </a:r>
            <a:r>
              <a:rPr sz="1550" b="1" spc="25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一旦送出</a:t>
            </a:r>
            <a:r>
              <a:rPr lang="zh-TW" altLang="en-US" sz="1550" b="1" spc="25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後</a:t>
            </a:r>
            <a:r>
              <a:rPr sz="1550" b="1" spc="25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不可修改</a:t>
            </a:r>
            <a:r>
              <a:rPr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。</a:t>
            </a:r>
            <a:endParaRPr lang="en-US" sz="155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lang="en-US" altLang="zh-TW" sz="1550" b="1" spc="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※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步驟三</a:t>
            </a:r>
            <a:r>
              <a:rPr lang="zh-TW" altLang="en-US" sz="1550" b="1" spc="-3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：請再次確認輸入全班成績後，點選</a:t>
            </a:r>
            <a:r>
              <a:rPr lang="en-US" altLang="zh-TW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【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儲存</a:t>
            </a:r>
            <a:r>
              <a:rPr lang="en-US" altLang="zh-TW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】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按鈕。</a:t>
            </a:r>
            <a:endParaRPr lang="en-US" altLang="zh-TW" sz="1550" b="1" spc="2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lang="en-US" altLang="zh-TW" sz="1550" b="1" spc="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※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步驟四</a:t>
            </a:r>
            <a:r>
              <a:rPr lang="zh-TW" altLang="en-US" sz="1550" b="1" spc="-3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：最後請點選</a:t>
            </a:r>
            <a:r>
              <a:rPr lang="en-US" altLang="zh-TW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【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送繳總成績</a:t>
            </a:r>
            <a:r>
              <a:rPr lang="en-US" altLang="zh-TW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】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，即完成送繳成績，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學生可</a:t>
            </a:r>
            <a:r>
              <a:rPr lang="zh-TW" altLang="en-US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於</a:t>
            </a:r>
            <a:r>
              <a:rPr lang="en-US" altLang="zh-TW" sz="1550" b="1" spc="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ICAN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查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看</a:t>
            </a:r>
            <a:r>
              <a:rPr lang="zh-TW" altLang="en-US" sz="1550" b="1" spc="1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成績</a:t>
            </a:r>
            <a:r>
              <a:rPr lang="zh-TW" altLang="en-US" sz="1550" b="1" spc="2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。</a:t>
            </a:r>
            <a:endParaRPr sz="155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3</a:t>
            </a:fld>
            <a:endParaRPr spc="5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9537700" y="5838825"/>
            <a:ext cx="3096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3</a:t>
            </a:r>
            <a:endParaRPr lang="zh-TW" altLang="en-US" b="1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679700" y="3400425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/>
              <a:t>4</a:t>
            </a:r>
            <a:endParaRPr lang="zh-TW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2009140" y="3430906"/>
            <a:ext cx="152400" cy="121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92" y="2010080"/>
            <a:ext cx="8840471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/>
          <p:nvPr/>
        </p:nvSpPr>
        <p:spPr>
          <a:xfrm>
            <a:off x="98939" y="6630161"/>
            <a:ext cx="7669523" cy="38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0393" y="6640068"/>
            <a:ext cx="441198" cy="28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25469" y="6428994"/>
            <a:ext cx="28194" cy="3573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63800" y="4421822"/>
            <a:ext cx="718820" cy="274003"/>
          </a:xfrm>
          <a:custGeom>
            <a:avLst/>
            <a:gdLst/>
            <a:ahLst/>
            <a:cxnLst/>
            <a:rect l="l" t="t" r="r" b="b"/>
            <a:pathLst>
              <a:path w="3408679" h="395604">
                <a:moveTo>
                  <a:pt x="3408426" y="387857"/>
                </a:moveTo>
                <a:lnTo>
                  <a:pt x="3408426" y="7619"/>
                </a:lnTo>
                <a:lnTo>
                  <a:pt x="3400805" y="0"/>
                </a:lnTo>
                <a:lnTo>
                  <a:pt x="7619" y="0"/>
                </a:lnTo>
                <a:lnTo>
                  <a:pt x="0" y="7619"/>
                </a:lnTo>
                <a:lnTo>
                  <a:pt x="0" y="387857"/>
                </a:lnTo>
                <a:lnTo>
                  <a:pt x="7620" y="395477"/>
                </a:lnTo>
                <a:lnTo>
                  <a:pt x="16764" y="395477"/>
                </a:lnTo>
                <a:lnTo>
                  <a:pt x="16764" y="33527"/>
                </a:lnTo>
                <a:lnTo>
                  <a:pt x="33528" y="16763"/>
                </a:lnTo>
                <a:lnTo>
                  <a:pt x="33527" y="33527"/>
                </a:lnTo>
                <a:lnTo>
                  <a:pt x="3374898" y="33527"/>
                </a:lnTo>
                <a:lnTo>
                  <a:pt x="3374898" y="16763"/>
                </a:lnTo>
                <a:lnTo>
                  <a:pt x="3391662" y="33527"/>
                </a:lnTo>
                <a:lnTo>
                  <a:pt x="3391662" y="395477"/>
                </a:lnTo>
                <a:lnTo>
                  <a:pt x="3400805" y="395477"/>
                </a:lnTo>
                <a:lnTo>
                  <a:pt x="3408426" y="387857"/>
                </a:lnTo>
                <a:close/>
              </a:path>
              <a:path w="3408679" h="395604">
                <a:moveTo>
                  <a:pt x="33527" y="33527"/>
                </a:moveTo>
                <a:lnTo>
                  <a:pt x="33528" y="16763"/>
                </a:lnTo>
                <a:lnTo>
                  <a:pt x="16764" y="33527"/>
                </a:lnTo>
                <a:lnTo>
                  <a:pt x="33527" y="33527"/>
                </a:lnTo>
                <a:close/>
              </a:path>
              <a:path w="3408679" h="395604">
                <a:moveTo>
                  <a:pt x="33527" y="361949"/>
                </a:moveTo>
                <a:lnTo>
                  <a:pt x="33527" y="33527"/>
                </a:lnTo>
                <a:lnTo>
                  <a:pt x="16764" y="33527"/>
                </a:lnTo>
                <a:lnTo>
                  <a:pt x="16764" y="361949"/>
                </a:lnTo>
                <a:lnTo>
                  <a:pt x="33527" y="361949"/>
                </a:lnTo>
                <a:close/>
              </a:path>
              <a:path w="3408679" h="395604">
                <a:moveTo>
                  <a:pt x="3391662" y="361949"/>
                </a:moveTo>
                <a:lnTo>
                  <a:pt x="16764" y="361949"/>
                </a:lnTo>
                <a:lnTo>
                  <a:pt x="33528" y="378713"/>
                </a:lnTo>
                <a:lnTo>
                  <a:pt x="33527" y="395477"/>
                </a:lnTo>
                <a:lnTo>
                  <a:pt x="3374898" y="395477"/>
                </a:lnTo>
                <a:lnTo>
                  <a:pt x="3374898" y="378713"/>
                </a:lnTo>
                <a:lnTo>
                  <a:pt x="3391662" y="361949"/>
                </a:lnTo>
                <a:close/>
              </a:path>
              <a:path w="3408679" h="395604">
                <a:moveTo>
                  <a:pt x="33527" y="395477"/>
                </a:moveTo>
                <a:lnTo>
                  <a:pt x="33528" y="378713"/>
                </a:lnTo>
                <a:lnTo>
                  <a:pt x="16764" y="361949"/>
                </a:lnTo>
                <a:lnTo>
                  <a:pt x="16764" y="395477"/>
                </a:lnTo>
                <a:lnTo>
                  <a:pt x="33527" y="395477"/>
                </a:lnTo>
                <a:close/>
              </a:path>
              <a:path w="3408679" h="395604">
                <a:moveTo>
                  <a:pt x="3391662" y="33527"/>
                </a:moveTo>
                <a:lnTo>
                  <a:pt x="3374898" y="16763"/>
                </a:lnTo>
                <a:lnTo>
                  <a:pt x="3374898" y="33527"/>
                </a:lnTo>
                <a:lnTo>
                  <a:pt x="3391662" y="33527"/>
                </a:lnTo>
                <a:close/>
              </a:path>
              <a:path w="3408679" h="395604">
                <a:moveTo>
                  <a:pt x="3391662" y="361949"/>
                </a:moveTo>
                <a:lnTo>
                  <a:pt x="3391662" y="33527"/>
                </a:lnTo>
                <a:lnTo>
                  <a:pt x="3374898" y="33527"/>
                </a:lnTo>
                <a:lnTo>
                  <a:pt x="3374898" y="361949"/>
                </a:lnTo>
                <a:lnTo>
                  <a:pt x="3391662" y="361949"/>
                </a:lnTo>
                <a:close/>
              </a:path>
              <a:path w="3408679" h="395604">
                <a:moveTo>
                  <a:pt x="3391662" y="395477"/>
                </a:moveTo>
                <a:lnTo>
                  <a:pt x="3391662" y="361949"/>
                </a:lnTo>
                <a:lnTo>
                  <a:pt x="3374898" y="378713"/>
                </a:lnTo>
                <a:lnTo>
                  <a:pt x="3374898" y="395477"/>
                </a:lnTo>
                <a:lnTo>
                  <a:pt x="3391662" y="39547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5893" y="1486369"/>
            <a:ext cx="8840470" cy="54245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667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10"/>
              </a:spcBef>
            </a:pPr>
            <a:r>
              <a:rPr sz="1550" b="1" spc="25" dirty="0" err="1" smtClean="0">
                <a:solidFill>
                  <a:srgbClr val="0000FF"/>
                </a:solidFill>
                <a:latin typeface="微軟正黑體"/>
                <a:cs typeface="微軟正黑體"/>
              </a:rPr>
              <a:t>畢業班成績送繳完成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後畫面</a:t>
            </a:r>
            <a:r>
              <a:rPr sz="1550" b="1" spc="25" dirty="0" smtClean="0">
                <a:solidFill>
                  <a:srgbClr val="0000FF"/>
                </a:solidFill>
                <a:latin typeface="微軟正黑體"/>
                <a:cs typeface="微軟正黑體"/>
              </a:rPr>
              <a:t>：</a:t>
            </a:r>
            <a:endParaRPr sz="1550" dirty="0">
              <a:latin typeface="微軟正黑體"/>
              <a:cs typeface="微軟正黑體"/>
            </a:endParaRPr>
          </a:p>
          <a:p>
            <a:pPr marL="74930">
              <a:lnSpc>
                <a:spcPct val="100000"/>
              </a:lnSpc>
              <a:spcBef>
                <a:spcPts val="295"/>
              </a:spcBef>
            </a:pPr>
            <a:r>
              <a:rPr sz="1550" b="1" spc="25" dirty="0" smtClean="0">
                <a:solidFill>
                  <a:srgbClr val="0000FF"/>
                </a:solidFill>
                <a:latin typeface="微軟正黑體"/>
                <a:cs typeface="微軟正黑體"/>
              </a:rPr>
              <a:t>「</a:t>
            </a:r>
            <a:r>
              <a:rPr sz="1550" b="1" spc="25" dirty="0" err="1" smtClean="0">
                <a:solidFill>
                  <a:srgbClr val="0000FF"/>
                </a:solidFill>
                <a:latin typeface="微軟正黑體"/>
                <a:cs typeface="微軟正黑體"/>
              </a:rPr>
              <a:t>送繳總成績</a:t>
            </a:r>
            <a:r>
              <a:rPr sz="1550" b="1" spc="25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」按鈕</a:t>
            </a:r>
            <a:r>
              <a:rPr lang="zh-TW" altLang="en-US"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反灰</a:t>
            </a:r>
            <a:r>
              <a:rPr lang="zh-TW" altLang="en-US"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後，</a:t>
            </a:r>
            <a:r>
              <a:rPr sz="1550" b="1" spc="25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無法</a:t>
            </a:r>
            <a:r>
              <a:rPr lang="zh-TW" altLang="en-US" sz="1550" b="1" spc="25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再次點選。</a:t>
            </a:r>
            <a:r>
              <a:rPr sz="1550" b="1" spc="25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（</a:t>
            </a:r>
            <a:r>
              <a:rPr sz="1550" b="1" spc="2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成績提前送繳僅限一次，送出不可修改</a:t>
            </a:r>
            <a:r>
              <a:rPr sz="1550" b="1" spc="25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）</a:t>
            </a:r>
            <a:endParaRPr sz="155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4</a:t>
            </a:fld>
            <a:endParaRPr spc="5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418080" y="4654397"/>
            <a:ext cx="3070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spc="25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「送</a:t>
            </a:r>
            <a:r>
              <a:rPr lang="zh-TW" altLang="en-US" sz="1100" b="1" spc="2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繳總成績」按鈕反灰後</a:t>
            </a:r>
            <a:r>
              <a:rPr lang="zh-TW" altLang="en-US" sz="1100" b="1" spc="25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，無法再次點選。</a:t>
            </a:r>
            <a:endParaRPr lang="zh-TW" altLang="en-US" sz="1100" b="1" spc="25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64540" y="4467225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b="1" dirty="0"/>
              <a:t>應屆畢業班成績送繳 </a:t>
            </a:r>
            <a:endParaRPr lang="zh-TW" altLang="en-US" sz="9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164840" y="4434215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已送繳日期</a:t>
            </a:r>
            <a:r>
              <a:rPr lang="en-US" altLang="zh-TW" sz="1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2022/5/16 </a:t>
            </a:r>
            <a:r>
              <a:rPr lang="en-US" altLang="zh-TW" sz="1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17:27</a:t>
            </a:r>
            <a:endParaRPr lang="zh-TW" altLang="en-US" sz="11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12060" y="4497706"/>
            <a:ext cx="152400" cy="121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033" y="2623235"/>
            <a:ext cx="8481060" cy="1521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3585" marR="5080" indent="-2001520" algn="ctr">
              <a:lnSpc>
                <a:spcPct val="150300"/>
              </a:lnSpc>
            </a:pPr>
            <a:r>
              <a:rPr spc="-5" dirty="0" err="1" smtClean="0"/>
              <a:t>畢業班成績送繳相關問題請洽教務處註冊組分機</a:t>
            </a:r>
            <a:r>
              <a:rPr spc="-5" dirty="0" smtClean="0"/>
              <a:t>：＃1102、＃1103</a:t>
            </a:r>
            <a:r>
              <a:rPr lang="zh-TW" altLang="en-US" spc="-5" dirty="0" smtClean="0"/>
              <a:t>、</a:t>
            </a:r>
            <a:r>
              <a:rPr lang="en-US" altLang="zh-TW" spc="-5" dirty="0" smtClean="0"/>
              <a:t>#1140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fld id="{81D60167-4931-47E6-BA6A-407CBD079E47}" type="slidenum">
              <a:rPr spc="5" dirty="0"/>
              <a:t>5</a:t>
            </a:fld>
            <a:endParaRPr spc="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165</Words>
  <Application>Microsoft Office PowerPoint</Application>
  <PresentationFormat>自訂</PresentationFormat>
  <Paragraphs>23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Theme</vt:lpstr>
      <vt:lpstr>PowerPoint 簡報</vt:lpstr>
      <vt:lpstr>PowerPoint 簡報</vt:lpstr>
      <vt:lpstr>PowerPoint 簡報</vt:lpstr>
      <vt:lpstr>PowerPoint 簡報</vt:lpstr>
      <vt:lpstr>畢業班成績送繳相關問題請洽教務處註冊組分機：＃1102、＃1103、#1140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&lt;4D6963726F736F667420506F776572506F696E74202D204943414EA874B2CE2DB2A6B77EAF5AA6A8C15AB4A3A6ADB065C3BABBA1A9FA2D31303830353230205BACDBAE65BCD2A6A15D&gt;</dc:title>
  <dc:creator>TCUSER</dc:creator>
  <cp:lastModifiedBy>TCUSER</cp:lastModifiedBy>
  <cp:revision>21</cp:revision>
  <dcterms:created xsi:type="dcterms:W3CDTF">2020-05-19T11:35:57Z</dcterms:created>
  <dcterms:modified xsi:type="dcterms:W3CDTF">2022-05-13T07:10:10Z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2020-05-19T00:00:00Z</vt:filetime>
  </property>
</Properties>
</file>