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9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0413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CE18A-B536-45D1-BA96-B5B9C6233F9C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A8270-B857-4FFB-9ED0-FE1E44FF57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88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9016">
            <a:off x="137431" y="2832070"/>
            <a:ext cx="3966765" cy="3519317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398"/>
          <a:stretch>
            <a:fillRect/>
          </a:stretch>
        </p:blipFill>
        <p:spPr>
          <a:xfrm rot="5400000">
            <a:off x="4508837" y="-924413"/>
            <a:ext cx="6791780" cy="8659602"/>
          </a:xfrm>
          <a:prstGeom prst="rect">
            <a:avLst/>
          </a:prstGeom>
        </p:spPr>
      </p:pic>
      <p:sp>
        <p:nvSpPr>
          <p:cNvPr id="8" name="文本框 8"/>
          <p:cNvSpPr txBox="1"/>
          <p:nvPr userDrawn="1"/>
        </p:nvSpPr>
        <p:spPr>
          <a:xfrm>
            <a:off x="9839622" y="5979285"/>
            <a:ext cx="2298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dirty="0" smtClean="0">
                <a:latin typeface="Impact" panose="020B0806030902050204" pitchFamily="34" charset="0"/>
              </a:rPr>
              <a:t>2018</a:t>
            </a:r>
            <a:endParaRPr lang="zh-CN" altLang="en-US" sz="5000" dirty="0">
              <a:latin typeface="Impact" panose="020B0806030902050204" pitchFamily="34" charset="0"/>
            </a:endParaRPr>
          </a:p>
        </p:txBody>
      </p:sp>
      <p:pic>
        <p:nvPicPr>
          <p:cNvPr id="9" name="图片 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01041">
            <a:off x="8785576" y="3447514"/>
            <a:ext cx="2872701" cy="2771127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414686" y="3835960"/>
            <a:ext cx="8533289" cy="673160"/>
          </a:xfrm>
        </p:spPr>
        <p:txBody>
          <a:bodyPr/>
          <a:lstStyle>
            <a:lvl1pPr marL="0" indent="0" algn="l">
              <a:buNone/>
              <a:defRPr lang="zh-TW" altLang="en-US" sz="32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活動名稱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56AC-9832-4047-BC47-A64687697A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1414686" y="2132856"/>
            <a:ext cx="10361851" cy="1470025"/>
          </a:xfrm>
        </p:spPr>
        <p:txBody>
          <a:bodyPr/>
          <a:lstStyle>
            <a:lvl1pPr algn="l">
              <a:defRPr lang="zh-TW" altLang="en-US" sz="8000" kern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dirty="0" smtClean="0"/>
              <a:t>社團名稱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887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02718" y="274638"/>
            <a:ext cx="9706123" cy="11430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zh-TW" altLang="en-US" sz="3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活動資訊</a:t>
            </a:r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图片 7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41039" y="38152"/>
            <a:ext cx="1200863" cy="1501840"/>
          </a:xfrm>
          <a:prstGeom prst="rect">
            <a:avLst/>
          </a:prstGeom>
        </p:spPr>
      </p:pic>
      <p:sp>
        <p:nvSpPr>
          <p:cNvPr id="8" name="文本框 72"/>
          <p:cNvSpPr txBox="1"/>
          <p:nvPr userDrawn="1"/>
        </p:nvSpPr>
        <p:spPr>
          <a:xfrm>
            <a:off x="803643" y="572574"/>
            <a:ext cx="65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Impact" panose="020B0806030902050204" pitchFamily="34" charset="0"/>
              </a:rPr>
              <a:t>01</a:t>
            </a:r>
            <a:endParaRPr lang="zh-CN" altLang="en-US" sz="3200" dirty="0">
              <a:latin typeface="Impact" panose="020B0806030902050204" pitchFamily="34" charset="0"/>
            </a:endParaRPr>
          </a:p>
        </p:txBody>
      </p:sp>
      <p:sp>
        <p:nvSpPr>
          <p:cNvPr id="14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696608" y="1628800"/>
            <a:ext cx="9731407" cy="4569371"/>
          </a:xfrm>
        </p:spPr>
        <p:txBody>
          <a:bodyPr/>
          <a:lstStyle>
            <a:lvl1pPr marL="0" indent="0"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活動日期及時間：</a:t>
            </a:r>
            <a:endParaRPr lang="en-US" altLang="zh-TW" sz="32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活動地點：</a:t>
            </a:r>
            <a:endParaRPr lang="en-US" altLang="zh-TW" sz="32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工作人員：</a:t>
            </a:r>
            <a:endParaRPr lang="en-US" altLang="zh-TW" sz="32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參與人數：</a:t>
            </a:r>
            <a:endParaRPr lang="zh-TW" altLang="en-US" sz="32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070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02718" y="274638"/>
            <a:ext cx="9706123" cy="11430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zh-TW" altLang="en-US" sz="3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活動內容簡述</a:t>
            </a:r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图片 7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41039" y="38152"/>
            <a:ext cx="1200863" cy="1501840"/>
          </a:xfrm>
          <a:prstGeom prst="rect">
            <a:avLst/>
          </a:prstGeom>
        </p:spPr>
      </p:pic>
      <p:sp>
        <p:nvSpPr>
          <p:cNvPr id="8" name="文本框 72"/>
          <p:cNvSpPr txBox="1"/>
          <p:nvPr userDrawn="1"/>
        </p:nvSpPr>
        <p:spPr>
          <a:xfrm>
            <a:off x="803643" y="572574"/>
            <a:ext cx="65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Impact" panose="020B0806030902050204" pitchFamily="34" charset="0"/>
              </a:rPr>
              <a:t>02</a:t>
            </a:r>
            <a:endParaRPr lang="zh-CN" altLang="en-US" sz="3200" dirty="0">
              <a:latin typeface="Impact" panose="020B0806030902050204" pitchFamily="34" charset="0"/>
            </a:endParaRPr>
          </a:p>
        </p:txBody>
      </p:sp>
      <p:sp>
        <p:nvSpPr>
          <p:cNvPr id="12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696608" y="1628800"/>
            <a:ext cx="9731407" cy="4569371"/>
          </a:xfrm>
        </p:spPr>
        <p:txBody>
          <a:bodyPr/>
          <a:lstStyle>
            <a:lvl1pPr marL="0" indent="0"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請簡述活動內容約</a:t>
            </a:r>
            <a:r>
              <a:rPr lang="en-US" altLang="zh-TW" sz="3200" dirty="0" smtClean="0">
                <a:latin typeface="Adobe 繁黑體 Std B" pitchFamily="34" charset="-120"/>
                <a:ea typeface="Adobe 繁黑體 Std B" pitchFamily="34" charset="-120"/>
              </a:rPr>
              <a:t>300-500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字</a:t>
            </a:r>
            <a:endParaRPr lang="zh-TW" altLang="en-US" sz="32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447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02718" y="274638"/>
            <a:ext cx="9706123" cy="11430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zh-TW" altLang="en-US" sz="3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活動目的</a:t>
            </a:r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图片 7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41039" y="38152"/>
            <a:ext cx="1200863" cy="1501840"/>
          </a:xfrm>
          <a:prstGeom prst="rect">
            <a:avLst/>
          </a:prstGeom>
        </p:spPr>
      </p:pic>
      <p:sp>
        <p:nvSpPr>
          <p:cNvPr id="8" name="文本框 72"/>
          <p:cNvSpPr txBox="1"/>
          <p:nvPr userDrawn="1"/>
        </p:nvSpPr>
        <p:spPr>
          <a:xfrm>
            <a:off x="803643" y="572574"/>
            <a:ext cx="65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Impact" panose="020B0806030902050204" pitchFamily="34" charset="0"/>
              </a:rPr>
              <a:t>03</a:t>
            </a:r>
            <a:endParaRPr lang="zh-CN" altLang="en-US" sz="3200" dirty="0">
              <a:latin typeface="Impact" panose="020B0806030902050204" pitchFamily="34" charset="0"/>
            </a:endParaRPr>
          </a:p>
        </p:txBody>
      </p:sp>
      <p:sp>
        <p:nvSpPr>
          <p:cNvPr id="9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696608" y="1628800"/>
            <a:ext cx="9731407" cy="4569371"/>
          </a:xfrm>
        </p:spPr>
        <p:txBody>
          <a:bodyPr/>
          <a:lstStyle>
            <a:lvl1pPr marL="0" indent="0"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請簡述活動目的</a:t>
            </a:r>
            <a:r>
              <a:rPr lang="en-US" altLang="zh-TW" sz="3200" dirty="0" smtClean="0">
                <a:latin typeface="Adobe 繁黑體 Std B" pitchFamily="34" charset="-120"/>
                <a:ea typeface="Adobe 繁黑體 Std B" pitchFamily="34" charset="-120"/>
              </a:rPr>
              <a:t>/</a:t>
            </a:r>
            <a:r>
              <a:rPr lang="zh-TW" altLang="en-US" sz="3200" dirty="0" smtClean="0">
                <a:latin typeface="Adobe 繁黑體 Std B" pitchFamily="34" charset="-120"/>
                <a:ea typeface="Adobe 繁黑體 Std B" pitchFamily="34" charset="-120"/>
              </a:rPr>
              <a:t>目標</a:t>
            </a:r>
            <a:endParaRPr lang="zh-TW" altLang="en-US" sz="32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9584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02718" y="274638"/>
            <a:ext cx="9706123" cy="11430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zh-TW" altLang="en-US" sz="3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檢討與建議</a:t>
            </a:r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图片 7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41039" y="38152"/>
            <a:ext cx="1200863" cy="1501840"/>
          </a:xfrm>
          <a:prstGeom prst="rect">
            <a:avLst/>
          </a:prstGeom>
        </p:spPr>
      </p:pic>
      <p:sp>
        <p:nvSpPr>
          <p:cNvPr id="8" name="文本框 72"/>
          <p:cNvSpPr txBox="1"/>
          <p:nvPr userDrawn="1"/>
        </p:nvSpPr>
        <p:spPr>
          <a:xfrm>
            <a:off x="803643" y="572574"/>
            <a:ext cx="65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Impact" panose="020B0806030902050204" pitchFamily="34" charset="0"/>
              </a:rPr>
              <a:t>0</a:t>
            </a:r>
            <a:r>
              <a:rPr lang="en-US" altLang="zh-TW" sz="3200" dirty="0" smtClean="0">
                <a:latin typeface="Impact" panose="020B0806030902050204" pitchFamily="34" charset="0"/>
              </a:rPr>
              <a:t>4</a:t>
            </a:r>
            <a:endParaRPr lang="zh-CN" altLang="en-US" sz="3200" dirty="0">
              <a:latin typeface="Impact" panose="020B0806030902050204" pitchFamily="34" charset="0"/>
            </a:endParaRPr>
          </a:p>
        </p:txBody>
      </p:sp>
      <p:sp>
        <p:nvSpPr>
          <p:cNvPr id="9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696608" y="1628800"/>
            <a:ext cx="9731407" cy="4569371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條列說明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908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02718" y="274638"/>
            <a:ext cx="9706123" cy="11430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zh-TW" altLang="en-US" sz="3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檢討與建議</a:t>
            </a:r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图片 7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41039" y="38152"/>
            <a:ext cx="1200863" cy="1501840"/>
          </a:xfrm>
          <a:prstGeom prst="rect">
            <a:avLst/>
          </a:prstGeom>
        </p:spPr>
      </p:pic>
      <p:sp>
        <p:nvSpPr>
          <p:cNvPr id="8" name="文本框 72"/>
          <p:cNvSpPr txBox="1"/>
          <p:nvPr userDrawn="1"/>
        </p:nvSpPr>
        <p:spPr>
          <a:xfrm>
            <a:off x="803643" y="572574"/>
            <a:ext cx="65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Impact" panose="020B0806030902050204" pitchFamily="34" charset="0"/>
              </a:rPr>
              <a:t>0</a:t>
            </a:r>
            <a:r>
              <a:rPr lang="en-US" altLang="zh-TW" sz="3200" dirty="0" smtClean="0">
                <a:latin typeface="Impact" panose="020B0806030902050204" pitchFamily="34" charset="0"/>
              </a:rPr>
              <a:t>5</a:t>
            </a:r>
            <a:endParaRPr lang="zh-CN" altLang="en-US" sz="3200" dirty="0">
              <a:latin typeface="Impact" panose="020B0806030902050204" pitchFamily="34" charset="0"/>
            </a:endParaRPr>
          </a:p>
        </p:txBody>
      </p:sp>
      <p:sp>
        <p:nvSpPr>
          <p:cNvPr id="9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696608" y="1628800"/>
            <a:ext cx="9731407" cy="4569371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條列說明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351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702718" y="274638"/>
            <a:ext cx="9706123" cy="11430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zh-TW" altLang="en-US" sz="300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問卷統計</a:t>
            </a:r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图片 7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41039" y="38152"/>
            <a:ext cx="1200863" cy="1501840"/>
          </a:xfrm>
          <a:prstGeom prst="rect">
            <a:avLst/>
          </a:prstGeom>
        </p:spPr>
      </p:pic>
      <p:sp>
        <p:nvSpPr>
          <p:cNvPr id="8" name="文本框 72"/>
          <p:cNvSpPr txBox="1"/>
          <p:nvPr userDrawn="1"/>
        </p:nvSpPr>
        <p:spPr>
          <a:xfrm>
            <a:off x="803643" y="572574"/>
            <a:ext cx="65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Impact" panose="020B0806030902050204" pitchFamily="34" charset="0"/>
              </a:rPr>
              <a:t>0</a:t>
            </a:r>
            <a:r>
              <a:rPr lang="en-US" altLang="zh-TW" sz="3200" dirty="0" smtClean="0">
                <a:latin typeface="Impact" panose="020B0806030902050204" pitchFamily="34" charset="0"/>
              </a:rPr>
              <a:t>6</a:t>
            </a:r>
            <a:endParaRPr lang="zh-CN" altLang="en-US" sz="3200" dirty="0">
              <a:latin typeface="Impact" panose="020B0806030902050204" pitchFamily="34" charset="0"/>
            </a:endParaRPr>
          </a:p>
        </p:txBody>
      </p:sp>
      <p:sp>
        <p:nvSpPr>
          <p:cNvPr id="9" name="文字版面配置區 3"/>
          <p:cNvSpPr>
            <a:spLocks noGrp="1"/>
          </p:cNvSpPr>
          <p:nvPr>
            <p:ph type="body" sz="half" idx="2" hasCustomPrompt="1"/>
          </p:nvPr>
        </p:nvSpPr>
        <p:spPr>
          <a:xfrm>
            <a:off x="1696608" y="1628800"/>
            <a:ext cx="9731407" cy="456937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呈現方式不限，表格、統計圖表皆可。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847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ACEF-DAA1-47E6-A040-3017389E5BDA}" type="datetimeFigureOut">
              <a:rPr lang="zh-TW" altLang="en-US" smtClean="0"/>
              <a:t>2018/9/10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56AC-9832-4047-BC47-A64687697A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4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7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5500" dirty="0" smtClean="0"/>
              <a:t>107</a:t>
            </a:r>
            <a:r>
              <a:rPr lang="zh-TW" altLang="en-US" sz="5500" dirty="0" smtClean="0"/>
              <a:t>學年度第一學期期初幹部訓練</a:t>
            </a:r>
            <a:endParaRPr lang="zh-TW" altLang="en-US" sz="55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14686" y="3835960"/>
            <a:ext cx="8533289" cy="2113320"/>
          </a:xfrm>
        </p:spPr>
        <p:txBody>
          <a:bodyPr/>
          <a:lstStyle/>
          <a:p>
            <a:r>
              <a:rPr lang="zh-TW" altLang="en-US" dirty="0" smtClean="0"/>
              <a:t>日期：</a:t>
            </a:r>
            <a:r>
              <a:rPr lang="en-US" altLang="zh-TW" dirty="0" smtClean="0"/>
              <a:t>107</a:t>
            </a:r>
            <a:r>
              <a:rPr lang="zh-TW" altLang="en-US" dirty="0" smtClean="0"/>
              <a:t>年</a:t>
            </a:r>
            <a:r>
              <a:rPr lang="en-US" altLang="zh-TW" dirty="0" smtClean="0"/>
              <a:t>9</a:t>
            </a:r>
            <a:r>
              <a:rPr lang="zh-TW" altLang="en-US" dirty="0" smtClean="0"/>
              <a:t>月</a:t>
            </a:r>
            <a:r>
              <a:rPr lang="en-US" altLang="zh-TW" dirty="0" smtClean="0"/>
              <a:t>9</a:t>
            </a:r>
            <a:r>
              <a:rPr lang="zh-TW" altLang="en-US" dirty="0" smtClean="0"/>
              <a:t>日</a:t>
            </a:r>
            <a:endParaRPr lang="en-US" altLang="zh-TW" dirty="0" smtClean="0"/>
          </a:p>
          <a:p>
            <a:r>
              <a:rPr lang="zh-TW" altLang="en-US" dirty="0" smtClean="0"/>
              <a:t>地點：</a:t>
            </a:r>
            <a:r>
              <a:rPr lang="en-US" altLang="zh-TW" dirty="0" smtClean="0"/>
              <a:t>B201</a:t>
            </a:r>
            <a:r>
              <a:rPr lang="zh-TW" altLang="en-US" dirty="0" smtClean="0"/>
              <a:t>階梯教室</a:t>
            </a:r>
            <a:endParaRPr lang="en-US" altLang="zh-TW" dirty="0" smtClean="0"/>
          </a:p>
          <a:p>
            <a:r>
              <a:rPr lang="zh-TW" altLang="en-US" dirty="0" smtClean="0"/>
              <a:t>時間：</a:t>
            </a:r>
            <a:r>
              <a:rPr lang="en-US" altLang="zh-TW" dirty="0" smtClean="0"/>
              <a:t>13:30~15:30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4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器材借用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備註資料請填寫當日領取器材人員即押證人員</a:t>
            </a:r>
          </a:p>
        </p:txBody>
      </p:sp>
      <p:pic>
        <p:nvPicPr>
          <p:cNvPr id="8" name="Shape 15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734" y="2204864"/>
            <a:ext cx="6408712" cy="434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9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器材借用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請確認借用器材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Shape 16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2037" y="2276872"/>
            <a:ext cx="6408712" cy="4346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3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器材借用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選擇課器組點選送案</a:t>
            </a:r>
          </a:p>
        </p:txBody>
      </p:sp>
      <p:pic>
        <p:nvPicPr>
          <p:cNvPr id="8" name="Shape 17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734" y="2204863"/>
            <a:ext cx="6408710" cy="4346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8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器材借用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於借用日期當日至大喜館領取借用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器材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人社院學生請盡量至人社院聯合辦公室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找張世超借用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，若人社院無該項器材再借用校本部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器材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器材領取時間參照大喜館開放時間一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8:00~22:00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8:00~17:30(12:00~13:30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若有閉館參閱公告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本組之器材未列系統請用紙本場地器材借用單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3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器材借用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請遵照借用日期借用器材以及於歸還日期準時歸還，請勿擅自提早借用以及延後歸還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若器材延遲超過三日，將取消該單位器材借用權限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一學期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，僅可當日借當日還且無法行預約制度。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器材若人為因素損壞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需賠償修繕費用，請愛惜使用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16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器材介紹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644698"/>
              </p:ext>
            </p:extLst>
          </p:nvPr>
        </p:nvGraphicFramePr>
        <p:xfrm>
          <a:off x="1846734" y="1340768"/>
          <a:ext cx="8126943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981"/>
                <a:gridCol w="2708981"/>
                <a:gridCol w="27089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r>
                        <a:rPr lang="zh-TW" altLang="en-US" dirty="0" smtClean="0"/>
                        <a:t>字型看板</a:t>
                      </a: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zh-TW" altLang="zh-TW" sz="1800" u="none" strike="noStrike" cap="none" dirty="0" smtClean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小圓桌(共40張)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zh-TW" altLang="zh-TW" sz="1800" u="none" strike="noStrike" cap="none" dirty="0" smtClean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甜甜椅(共300張)</a:t>
                      </a:r>
                      <a:endParaRPr lang="zh-TW" altLang="zh-TW" sz="1800" u="none" strike="noStrike" cap="none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公佈欄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雙面公佈欄</a:t>
                      </a:r>
                      <a:r>
                        <a:rPr lang="en-US" altLang="zh-TW" dirty="0" smtClean="0"/>
                        <a:t>180cm</a:t>
                      </a:r>
                    </a:p>
                  </a:txBody>
                  <a:tcPr/>
                </a:tc>
              </a:tr>
              <a:tr h="303232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790" y="2183258"/>
            <a:ext cx="1665504" cy="261803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350" y="2115392"/>
            <a:ext cx="2470742" cy="2753768"/>
          </a:xfrm>
          <a:prstGeom prst="rect">
            <a:avLst/>
          </a:prstGeom>
        </p:spPr>
      </p:pic>
      <p:pic>
        <p:nvPicPr>
          <p:cNvPr id="11" name="Shape 19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078" y="2200226"/>
            <a:ext cx="1910705" cy="26062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4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器材介紹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657535"/>
              </p:ext>
            </p:extLst>
          </p:nvPr>
        </p:nvGraphicFramePr>
        <p:xfrm>
          <a:off x="1846734" y="1340768"/>
          <a:ext cx="8126943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981"/>
                <a:gridCol w="2708981"/>
                <a:gridCol w="2708981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合唱平台</a:t>
                      </a:r>
                    </a:p>
                    <a:p>
                      <a:r>
                        <a:rPr lang="zh-TW" altLang="en-US" dirty="0" smtClean="0"/>
                        <a:t>共四組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投射燈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單燈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含腳架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zh-TW" altLang="zh-TW" sz="1800" u="none" strike="noStrike" cap="none" dirty="0" smtClean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工程用延長線</a:t>
                      </a:r>
                      <a:endParaRPr lang="zh-TW" altLang="zh-TW" sz="1800" u="none" strike="noStrike" cap="none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/>
                </a:tc>
              </a:tr>
              <a:tr h="303232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Shape 191" descr="單燈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070" y="2088528"/>
            <a:ext cx="2065325" cy="275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3157" y="2115392"/>
            <a:ext cx="2069841" cy="256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358" y="2348880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器材介紹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119431"/>
              </p:ext>
            </p:extLst>
          </p:nvPr>
        </p:nvGraphicFramePr>
        <p:xfrm>
          <a:off x="1846734" y="1340768"/>
          <a:ext cx="8126943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981"/>
                <a:gridCol w="2708981"/>
                <a:gridCol w="270898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zh-TW" altLang="zh-TW" sz="1800" u="none" strike="noStrike" cap="none" dirty="0" smtClean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移動式機櫃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zh-TW" altLang="zh-TW" sz="1800" u="none" strike="noStrike" cap="none" dirty="0" smtClean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含兩組喇叭</a:t>
                      </a:r>
                      <a:endParaRPr lang="zh-TW" altLang="zh-TW" sz="1800" u="none" strike="noStrike" cap="none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無線電對講機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含耳機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zh-TW" altLang="en-US" sz="1800" u="none" strike="noStrike" cap="none" dirty="0" smtClean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大黃蜂</a:t>
                      </a:r>
                      <a:r>
                        <a:rPr lang="en-US" altLang="zh-TW" sz="1800" u="none" strike="noStrike" cap="none" dirty="0" smtClean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(</a:t>
                      </a:r>
                      <a:r>
                        <a:rPr lang="zh-TW" altLang="en-US" sz="1800" u="none" strike="noStrike" cap="none" dirty="0" smtClean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含兩隻手持麥克風、音源線</a:t>
                      </a:r>
                      <a:r>
                        <a:rPr lang="en-US" altLang="zh-TW" sz="1800" u="none" strike="noStrike" cap="none" dirty="0" smtClean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)</a:t>
                      </a:r>
                      <a:endParaRPr lang="zh-TW" altLang="zh-TW" sz="1800" u="none" strike="noStrike" cap="none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/>
                </a:tc>
              </a:tr>
              <a:tr h="303232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Shape 200" descr="2014-09-11 16.36.45.jp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4806" y="2220866"/>
            <a:ext cx="1440160" cy="256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08" descr="92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5086" y="2626618"/>
            <a:ext cx="1798113" cy="1798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09" descr="ma707-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2109" y="2238590"/>
            <a:ext cx="1295664" cy="2574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9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器材介紹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59223"/>
              </p:ext>
            </p:extLst>
          </p:nvPr>
        </p:nvGraphicFramePr>
        <p:xfrm>
          <a:off x="1846734" y="1340768"/>
          <a:ext cx="8126943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981"/>
                <a:gridCol w="2708981"/>
                <a:gridCol w="270898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zh-TW" altLang="zh-TW" sz="1800" u="none" strike="noStrike" cap="none" dirty="0" smtClean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導覽機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zh-TW" altLang="zh-TW" sz="1800" u="none" strike="noStrike" cap="none" dirty="0" smtClean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腰掛式擴音機</a:t>
                      </a:r>
                      <a:endParaRPr lang="zh-TW" altLang="zh-TW" sz="1800" u="none" strike="noStrike" cap="none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舞台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灰</a:t>
                      </a:r>
                      <a:r>
                        <a:rPr lang="en-US" altLang="zh-TW" dirty="0" smtClean="0"/>
                        <a:t>)</a:t>
                      </a:r>
                    </a:p>
                    <a:p>
                      <a:r>
                        <a:rPr lang="en-US" altLang="zh-TW" dirty="0" smtClean="0"/>
                        <a:t>90</a:t>
                      </a:r>
                      <a:r>
                        <a:rPr lang="zh-TW" altLang="en-US" dirty="0" smtClean="0"/>
                        <a:t>*</a:t>
                      </a:r>
                      <a:r>
                        <a:rPr lang="en-US" altLang="zh-TW" dirty="0" smtClean="0"/>
                        <a:t>90</a:t>
                      </a:r>
                      <a:r>
                        <a:rPr lang="zh-TW" altLang="en-US" dirty="0" smtClean="0"/>
                        <a:t>*</a:t>
                      </a:r>
                      <a:r>
                        <a:rPr lang="en-US" altLang="zh-TW" dirty="0" smtClean="0"/>
                        <a:t>60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zh-TW" altLang="en-US" sz="1800" u="none" strike="noStrike" cap="none" dirty="0" smtClean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小蜜蜂</a:t>
                      </a:r>
                      <a:endParaRPr lang="zh-TW" altLang="zh-TW" sz="1800" u="none" strike="noStrike" cap="none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/>
                </a:tc>
              </a:tr>
              <a:tr h="303232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Shape 21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766" y="2399849"/>
            <a:ext cx="2251649" cy="225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341" y="2207217"/>
            <a:ext cx="2444281" cy="244428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270" y="2296837"/>
            <a:ext cx="2265040" cy="22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其他器材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/>
              <a:t>庶務組</a:t>
            </a:r>
            <a:r>
              <a:rPr lang="en-US" altLang="zh-TW" sz="3200" dirty="0"/>
              <a:t>-</a:t>
            </a:r>
            <a:r>
              <a:rPr lang="zh-TW" altLang="en-US" sz="3200" dirty="0"/>
              <a:t>長桌</a:t>
            </a:r>
            <a:r>
              <a:rPr lang="zh-TW" altLang="en-US" sz="3200" dirty="0" smtClean="0"/>
              <a:t>、藍色塑膠</a:t>
            </a:r>
            <a:r>
              <a:rPr lang="zh-TW" altLang="en-US" sz="3200" dirty="0"/>
              <a:t>椅、桌巾、投影幕、海報架</a:t>
            </a:r>
            <a:r>
              <a:rPr lang="en-US" altLang="zh-TW" sz="3200" dirty="0"/>
              <a:t>(</a:t>
            </a:r>
            <a:r>
              <a:rPr lang="en-US" altLang="zh-TW" sz="3200" dirty="0" smtClean="0"/>
              <a:t>A1</a:t>
            </a:r>
            <a:r>
              <a:rPr lang="zh-TW" altLang="en-US" sz="3200" dirty="0" smtClean="0"/>
              <a:t>大小</a:t>
            </a:r>
            <a:r>
              <a:rPr lang="en-US" altLang="zh-TW" sz="3200" dirty="0" smtClean="0"/>
              <a:t>)</a:t>
            </a:r>
            <a:r>
              <a:rPr lang="zh-TW" altLang="en-US" sz="3200" dirty="0"/>
              <a:t>、指引牌、</a:t>
            </a:r>
            <a:r>
              <a:rPr lang="en-US" altLang="zh-TW" sz="3200" dirty="0"/>
              <a:t>B106</a:t>
            </a:r>
            <a:r>
              <a:rPr lang="zh-TW" altLang="en-US" sz="3200" dirty="0" smtClean="0"/>
              <a:t>麥克風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借用當日找庶務組</a:t>
            </a:r>
            <a:r>
              <a:rPr lang="en-US" altLang="zh-TW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教務處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投影機</a:t>
            </a:r>
            <a:endParaRPr lang="en-US" altLang="zh-TW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/>
              <a:t>衛保</a:t>
            </a:r>
            <a:r>
              <a:rPr lang="zh-TW" altLang="en-US" sz="3200" dirty="0" smtClean="0"/>
              <a:t>組</a:t>
            </a:r>
            <a:r>
              <a:rPr lang="en-US" altLang="zh-TW" sz="3200" dirty="0" smtClean="0"/>
              <a:t>-</a:t>
            </a:r>
            <a:r>
              <a:rPr lang="zh-TW" altLang="en-US" sz="3200" dirty="0" smtClean="0"/>
              <a:t>急救箱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有預約單</a:t>
            </a:r>
            <a:r>
              <a:rPr lang="en-US" altLang="zh-TW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/>
              <a:t>人社</a:t>
            </a:r>
            <a:r>
              <a:rPr lang="zh-TW" altLang="en-US" sz="3200" dirty="0" smtClean="0"/>
              <a:t>院男宿</a:t>
            </a:r>
            <a:r>
              <a:rPr lang="en-US" altLang="zh-TW" sz="3200" dirty="0" smtClean="0"/>
              <a:t>-</a:t>
            </a:r>
            <a:r>
              <a:rPr lang="zh-TW" altLang="zh-TW" sz="3200" dirty="0" smtClean="0">
                <a:solidFill>
                  <a:schemeClr val="dk1"/>
                </a:solidFill>
                <a:cs typeface="Source Sans Pro"/>
                <a:sym typeface="Source Sans Pro"/>
              </a:rPr>
              <a:t>甜</a:t>
            </a:r>
            <a:r>
              <a:rPr lang="zh-TW" altLang="zh-TW" sz="3200" dirty="0">
                <a:solidFill>
                  <a:schemeClr val="dk1"/>
                </a:solidFill>
                <a:cs typeface="Source Sans Pro"/>
                <a:sym typeface="Source Sans Pro"/>
              </a:rPr>
              <a:t>甜椅</a:t>
            </a:r>
            <a:r>
              <a:rPr lang="zh-TW" altLang="zh-TW" sz="3200" dirty="0" smtClean="0">
                <a:solidFill>
                  <a:schemeClr val="dk1"/>
                </a:solidFill>
                <a:cs typeface="Source Sans Pro"/>
                <a:sym typeface="Source Sans Pro"/>
              </a:rPr>
              <a:t>、甜</a:t>
            </a:r>
            <a:r>
              <a:rPr lang="zh-TW" altLang="zh-TW" sz="3200" dirty="0">
                <a:solidFill>
                  <a:schemeClr val="dk1"/>
                </a:solidFill>
                <a:cs typeface="Source Sans Pro"/>
                <a:sym typeface="Source Sans Pro"/>
              </a:rPr>
              <a:t>甜</a:t>
            </a:r>
            <a:r>
              <a:rPr lang="zh-TW" altLang="zh-TW" sz="3200" dirty="0" smtClean="0">
                <a:solidFill>
                  <a:schemeClr val="dk1"/>
                </a:solidFill>
                <a:cs typeface="Source Sans Pro"/>
                <a:sym typeface="Source Sans Pro"/>
              </a:rPr>
              <a:t>桌</a:t>
            </a:r>
            <a:endParaRPr lang="en-US" altLang="zh-TW" sz="3200" dirty="0" smtClean="0">
              <a:solidFill>
                <a:schemeClr val="dk1"/>
              </a:solidFill>
              <a:cs typeface="Source Sans Pro"/>
              <a:sym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/>
              <a:t>課器組</a:t>
            </a:r>
            <a:r>
              <a:rPr lang="en-US" altLang="zh-TW" sz="3200" dirty="0"/>
              <a:t>(</a:t>
            </a:r>
            <a:r>
              <a:rPr lang="zh-TW" altLang="en-US" sz="3200" dirty="0"/>
              <a:t>大喜館</a:t>
            </a:r>
            <a:r>
              <a:rPr lang="en-US" altLang="zh-TW" sz="3200" dirty="0"/>
              <a:t>)-</a:t>
            </a:r>
            <a:r>
              <a:rPr lang="zh-TW" altLang="en-US" sz="3200" dirty="0"/>
              <a:t>紅龍、紅地毯、巧拼、睡袋</a:t>
            </a:r>
            <a:r>
              <a:rPr lang="en-US" altLang="zh-TW" sz="3200" dirty="0"/>
              <a:t>(</a:t>
            </a:r>
            <a:r>
              <a:rPr lang="zh-TW" altLang="en-US" sz="3200" dirty="0"/>
              <a:t>需清洗後歸還</a:t>
            </a:r>
            <a:r>
              <a:rPr lang="en-US" altLang="zh-TW" sz="3200" dirty="0"/>
              <a:t>)</a:t>
            </a:r>
            <a:r>
              <a:rPr lang="zh-TW" altLang="en-US" sz="3200" dirty="0"/>
              <a:t>、球類</a:t>
            </a:r>
            <a:r>
              <a:rPr lang="en-US" altLang="zh-TW" sz="3200" dirty="0"/>
              <a:t>(</a:t>
            </a:r>
            <a:r>
              <a:rPr lang="zh-TW" altLang="en-US" sz="3200" dirty="0"/>
              <a:t>當天借當天還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填寫紙本場地器材借用單</a:t>
            </a:r>
            <a:endParaRPr lang="en-US" altLang="zh-TW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/>
              <a:t>課器組</a:t>
            </a:r>
            <a:r>
              <a:rPr lang="en-US" altLang="zh-TW" sz="3200" dirty="0"/>
              <a:t>(</a:t>
            </a:r>
            <a:r>
              <a:rPr lang="zh-TW" altLang="en-US" sz="3200" dirty="0"/>
              <a:t>辦公室</a:t>
            </a:r>
            <a:r>
              <a:rPr lang="en-US" altLang="zh-TW" sz="3200" dirty="0"/>
              <a:t>)-</a:t>
            </a:r>
            <a:r>
              <a:rPr lang="zh-TW" altLang="en-US" sz="3200" dirty="0"/>
              <a:t>相機、</a:t>
            </a:r>
            <a:r>
              <a:rPr lang="zh-TW" altLang="en-US" sz="3200" dirty="0" smtClean="0"/>
              <a:t>攝影機、腳架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社團</a:t>
            </a:r>
            <a:r>
              <a:rPr lang="zh-TW" altLang="en-US" sz="3200" dirty="0"/>
              <a:t>才可借用</a:t>
            </a:r>
            <a:r>
              <a:rPr lang="en-US" altLang="zh-TW" sz="3200" dirty="0" smtClean="0"/>
              <a:t>)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35310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活動申請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活動日前繳交三表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-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活動前核備表→計畫書→經費預算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表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若無預算申請則可免預算表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至少需於活動前七日繳交活動核備表</a:t>
            </a:r>
          </a:p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系學會活動核備表的單位主管系主任或負責師長簽章</a:t>
            </a:r>
          </a:p>
          <a:p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活動地點於校外需有帶隊師長並檢附名單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學號、姓名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)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；未滿</a:t>
            </a:r>
            <a:r>
              <a:rPr lang="en-US" altLang="zh-TW" dirty="0">
                <a:latin typeface="Adobe 繁黑體 Std B" pitchFamily="34" charset="-120"/>
                <a:ea typeface="Adobe 繁黑體 Std B" pitchFamily="34" charset="-120"/>
              </a:rPr>
              <a:t>20</a:t>
            </a:r>
            <a:r>
              <a:rPr lang="zh-TW" altLang="en-US" dirty="0">
                <a:latin typeface="Adobe 繁黑體 Std B" pitchFamily="34" charset="-120"/>
                <a:ea typeface="Adobe 繁黑體 Std B" pitchFamily="34" charset="-120"/>
              </a:rPr>
              <a:t>歲需繳交家長同意</a:t>
            </a:r>
            <a:r>
              <a:rPr lang="zh-TW" altLang="en-US" dirty="0" smtClean="0">
                <a:latin typeface="Adobe 繁黑體 Std B" pitchFamily="34" charset="-120"/>
                <a:ea typeface="Adobe 繁黑體 Std B" pitchFamily="34" charset="-120"/>
              </a:rPr>
              <a:t>書</a:t>
            </a: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35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其他資源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dirty="0"/>
              <a:t>電算中心可印製海報</a:t>
            </a:r>
            <a:r>
              <a:rPr lang="zh-TW" altLang="en-US" sz="3200" dirty="0" smtClean="0"/>
              <a:t>，請至電算中心拿紙本，社團</a:t>
            </a:r>
            <a:r>
              <a:rPr lang="zh-TW" altLang="en-US" sz="3200" dirty="0"/>
              <a:t>由課器組核章，系所請系</a:t>
            </a:r>
            <a:r>
              <a:rPr lang="zh-TW" altLang="en-US" sz="3200" dirty="0" smtClean="0"/>
              <a:t>所單位主管。</a:t>
            </a:r>
            <a:endParaRPr lang="en-US" altLang="zh-TW" sz="3200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zh-TW" altLang="zh-TW" sz="3200" dirty="0" smtClean="0">
                <a:solidFill>
                  <a:schemeClr val="dk1"/>
                </a:solidFill>
                <a:cs typeface="Source Sans Pro"/>
                <a:sym typeface="Source Sans Pro"/>
              </a:rPr>
              <a:t>公務</a:t>
            </a:r>
            <a:r>
              <a:rPr lang="zh-TW" altLang="en-US" sz="3200" dirty="0" smtClean="0">
                <a:solidFill>
                  <a:schemeClr val="dk1"/>
                </a:solidFill>
                <a:cs typeface="Source Sans Pro"/>
                <a:sym typeface="Source Sans Pro"/>
              </a:rPr>
              <a:t>原因</a:t>
            </a:r>
            <a:r>
              <a:rPr lang="zh-TW" altLang="zh-TW" sz="3200" dirty="0" smtClean="0">
                <a:solidFill>
                  <a:schemeClr val="dk1"/>
                </a:solidFill>
                <a:cs typeface="Source Sans Pro"/>
                <a:sym typeface="Source Sans Pro"/>
              </a:rPr>
              <a:t>可</a:t>
            </a:r>
            <a:r>
              <a:rPr lang="zh-TW" altLang="zh-TW" sz="3200" dirty="0">
                <a:solidFill>
                  <a:schemeClr val="dk1"/>
                </a:solidFill>
                <a:cs typeface="Source Sans Pro"/>
                <a:sym typeface="Source Sans Pro"/>
              </a:rPr>
              <a:t>申請派車(休旅車、貨車</a:t>
            </a:r>
            <a:r>
              <a:rPr lang="zh-TW" altLang="zh-TW" sz="3200" dirty="0" smtClean="0">
                <a:solidFill>
                  <a:schemeClr val="dk1"/>
                </a:solidFill>
                <a:cs typeface="Source Sans Pro"/>
                <a:sym typeface="Source Sans Pro"/>
              </a:rPr>
              <a:t>)</a:t>
            </a:r>
            <a:r>
              <a:rPr lang="zh-TW" altLang="en-US" sz="3200" dirty="0" smtClean="0">
                <a:solidFill>
                  <a:schemeClr val="dk1"/>
                </a:solidFill>
                <a:cs typeface="Source Sans Pro"/>
                <a:sym typeface="Source Sans Pro"/>
              </a:rPr>
              <a:t>需</a:t>
            </a:r>
            <a:r>
              <a:rPr lang="zh-TW" altLang="zh-TW" sz="3200" dirty="0" smtClean="0">
                <a:solidFill>
                  <a:schemeClr val="dk1"/>
                </a:solidFill>
                <a:cs typeface="Source Sans Pro"/>
                <a:sym typeface="Source Sans Pro"/>
              </a:rPr>
              <a:t>於</a:t>
            </a:r>
            <a:r>
              <a:rPr lang="zh-TW" altLang="zh-TW" sz="3200" dirty="0">
                <a:solidFill>
                  <a:schemeClr val="dk1"/>
                </a:solidFill>
                <a:cs typeface="Source Sans Pro"/>
                <a:sym typeface="Source Sans Pro"/>
              </a:rPr>
              <a:t>上班</a:t>
            </a:r>
            <a:r>
              <a:rPr lang="zh-TW" altLang="zh-TW" sz="3200" dirty="0" smtClean="0">
                <a:solidFill>
                  <a:schemeClr val="dk1"/>
                </a:solidFill>
                <a:cs typeface="Source Sans Pro"/>
                <a:sym typeface="Source Sans Pro"/>
              </a:rPr>
              <a:t>時段</a:t>
            </a:r>
            <a:r>
              <a:rPr lang="zh-TW" altLang="en-US" sz="3200" dirty="0" smtClean="0">
                <a:solidFill>
                  <a:schemeClr val="dk1"/>
                </a:solidFill>
                <a:cs typeface="Source Sans Pro"/>
                <a:sym typeface="Source Sans Pro"/>
              </a:rPr>
              <a:t>派車</a:t>
            </a:r>
            <a:endParaRPr lang="zh-TW" altLang="zh-TW" sz="3200" dirty="0">
              <a:solidFill>
                <a:schemeClr val="dk1"/>
              </a:solidFill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497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場地借用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場地借用請至少於三日前提出申請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場地借用權限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系學會會長、社團負責人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開會可免送活動核備表，活動務必送活動核備表才可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借用，若同一活動多個日期請於企畫書詳列日期，同一活動一份活動核備表即可。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B101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B106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、大愛樓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活動日外，至多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可額外借用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兩次彩排為限</a:t>
            </a:r>
          </a:p>
        </p:txBody>
      </p:sp>
    </p:spTree>
    <p:extLst>
      <p:ext uri="{BB962C8B-B14F-4D97-AF65-F5344CB8AC3E}">
        <p14:creationId xmlns:p14="http://schemas.microsoft.com/office/powerpoint/2010/main" val="17247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場地借用</a:t>
            </a:r>
            <a:endParaRPr lang="zh-TW" altLang="en-US" dirty="0"/>
          </a:p>
        </p:txBody>
      </p:sp>
      <p:pic>
        <p:nvPicPr>
          <p:cNvPr id="6" name="Shape 24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734" y="1268760"/>
            <a:ext cx="6708401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7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場地借用</a:t>
            </a:r>
            <a:endParaRPr lang="zh-TW" altLang="en-US" dirty="0"/>
          </a:p>
        </p:txBody>
      </p:sp>
      <p:pic>
        <p:nvPicPr>
          <p:cNvPr id="5" name="Shape 24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846734" y="1340768"/>
            <a:ext cx="6486524" cy="3114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6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場地借用</a:t>
            </a:r>
            <a:endParaRPr lang="zh-TW" altLang="en-US" dirty="0"/>
          </a:p>
        </p:txBody>
      </p:sp>
      <p:pic>
        <p:nvPicPr>
          <p:cNvPr id="6" name="Shape 25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734" y="1196752"/>
            <a:ext cx="4536504" cy="5346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5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場地借用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865" y="2060848"/>
            <a:ext cx="2808312" cy="187220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290721" y="3933056"/>
            <a:ext cx="8258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佛堂</a:t>
            </a:r>
            <a:endParaRPr lang="zh-TW" alt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585" y="4193655"/>
            <a:ext cx="2915816" cy="164014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430910" y="5833802"/>
            <a:ext cx="46969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大愛樓南向</a:t>
            </a: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1F/</a:t>
            </a: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用其他借用</a:t>
            </a:r>
            <a:endParaRPr lang="zh-TW" alt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459" y="2060848"/>
            <a:ext cx="3163844" cy="1779662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627937" y="3913397"/>
            <a:ext cx="217078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大愛樓</a:t>
            </a:r>
            <a:r>
              <a:rPr lang="en-US" altLang="zh-TW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B2</a:t>
            </a:r>
            <a:r>
              <a:rPr lang="zh-TW" altLang="en-US" sz="2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廣場</a:t>
            </a:r>
            <a:endParaRPr lang="zh-TW" altLang="en-US" sz="2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33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場地介紹</a:t>
            </a:r>
            <a:r>
              <a:rPr lang="en-US" altLang="zh-TW" dirty="0" smtClean="0"/>
              <a:t>-B101</a:t>
            </a:r>
            <a:r>
              <a:rPr lang="zh-TW" altLang="en-US" dirty="0" smtClean="0"/>
              <a:t>演藝廳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設備：鋼琴、音響、燈光、無線麥克風*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另外借用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物品：無線麥克風*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、耳掛*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、領夾*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96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場地介紹</a:t>
            </a:r>
            <a:r>
              <a:rPr lang="en-US" altLang="zh-TW" dirty="0" smtClean="0"/>
              <a:t>-B101</a:t>
            </a:r>
            <a:r>
              <a:rPr lang="zh-TW" altLang="en-US" dirty="0" smtClean="0"/>
              <a:t>演藝廳</a:t>
            </a:r>
            <a:endParaRPr lang="zh-TW" altLang="en-US" dirty="0"/>
          </a:p>
        </p:txBody>
      </p:sp>
      <p:pic>
        <p:nvPicPr>
          <p:cNvPr id="6" name="Shape 27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734" y="1268760"/>
            <a:ext cx="7565748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3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場地介紹</a:t>
            </a:r>
            <a:r>
              <a:rPr lang="en-US" altLang="zh-TW" dirty="0" smtClean="0"/>
              <a:t>-B101</a:t>
            </a:r>
            <a:r>
              <a:rPr lang="zh-TW" altLang="en-US" dirty="0" smtClean="0"/>
              <a:t>演藝廳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開啟後僅需確認所有器材是否都有亮燈即可正常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Shape 27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766" y="2708920"/>
            <a:ext cx="3419360" cy="1923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8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1190" y="2696766"/>
            <a:ext cx="3477997" cy="1956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7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場地介紹</a:t>
            </a:r>
            <a:r>
              <a:rPr lang="en-US" altLang="zh-TW" dirty="0" smtClean="0"/>
              <a:t>-B101</a:t>
            </a:r>
            <a:r>
              <a:rPr lang="zh-TW" altLang="en-US" dirty="0" smtClean="0"/>
              <a:t>演藝廳</a:t>
            </a:r>
            <a:endParaRPr lang="zh-TW" altLang="en-US" dirty="0"/>
          </a:p>
        </p:txBody>
      </p:sp>
      <p:pic>
        <p:nvPicPr>
          <p:cNvPr id="9" name="Shape 28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734" y="1196752"/>
            <a:ext cx="819477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50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器材借用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需有進行活動報備後才可借用課器組器材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若沒有先進行活動核備，所有申請單一律刪除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彩排借用以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日為限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，當日借當日歸還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備註內容請勿空白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系統鎖活動前三天以及借用日期三天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以上，需向課器組申請借用密碼</a:t>
            </a:r>
          </a:p>
        </p:txBody>
      </p:sp>
    </p:spTree>
    <p:extLst>
      <p:ext uri="{BB962C8B-B14F-4D97-AF65-F5344CB8AC3E}">
        <p14:creationId xmlns:p14="http://schemas.microsoft.com/office/powerpoint/2010/main" val="38113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場地介紹</a:t>
            </a:r>
            <a:r>
              <a:rPr lang="en-US" altLang="zh-TW" dirty="0" smtClean="0"/>
              <a:t>-B101</a:t>
            </a:r>
            <a:r>
              <a:rPr lang="zh-TW" altLang="en-US" dirty="0" smtClean="0"/>
              <a:t>演藝廳</a:t>
            </a:r>
            <a:endParaRPr lang="zh-TW" altLang="en-US" dirty="0"/>
          </a:p>
        </p:txBody>
      </p:sp>
      <p:pic>
        <p:nvPicPr>
          <p:cNvPr id="8" name="Shape 29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734" y="1268760"/>
            <a:ext cx="819477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7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場地介紹</a:t>
            </a:r>
            <a:r>
              <a:rPr lang="en-US" altLang="zh-TW" dirty="0" smtClean="0"/>
              <a:t>-B101</a:t>
            </a:r>
            <a:r>
              <a:rPr lang="zh-TW" altLang="en-US" dirty="0" smtClean="0"/>
              <a:t>演藝廳</a:t>
            </a:r>
            <a:r>
              <a:rPr lang="en-US" altLang="zh-TW" dirty="0" smtClean="0"/>
              <a:t>/</a:t>
            </a:r>
            <a:r>
              <a:rPr lang="zh-TW" altLang="en-US" dirty="0" smtClean="0"/>
              <a:t>訊號切換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34" y="1368152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場地介紹</a:t>
            </a:r>
            <a:r>
              <a:rPr lang="en-US" altLang="zh-TW" dirty="0" smtClean="0"/>
              <a:t>-B101</a:t>
            </a:r>
            <a:r>
              <a:rPr lang="zh-TW" altLang="en-US" dirty="0" smtClean="0"/>
              <a:t>演藝廳</a:t>
            </a:r>
            <a:r>
              <a:rPr lang="en-US" altLang="zh-TW" dirty="0" smtClean="0"/>
              <a:t>/</a:t>
            </a:r>
            <a:r>
              <a:rPr lang="zh-TW" altLang="en-US" dirty="0"/>
              <a:t>數位</a:t>
            </a:r>
            <a:r>
              <a:rPr lang="zh-TW" altLang="en-US" dirty="0" smtClean="0"/>
              <a:t>講桌</a:t>
            </a:r>
            <a:endParaRPr lang="zh-TW" altLang="en-US" dirty="0"/>
          </a:p>
        </p:txBody>
      </p:sp>
      <p:pic>
        <p:nvPicPr>
          <p:cNvPr id="5" name="Shape 30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646" y="1628800"/>
            <a:ext cx="914400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9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場地介紹</a:t>
            </a:r>
            <a:r>
              <a:rPr lang="en-US" altLang="zh-TW" dirty="0" smtClean="0"/>
              <a:t>-B106</a:t>
            </a:r>
            <a:r>
              <a:rPr lang="zh-TW" altLang="en-US" dirty="0" smtClean="0"/>
              <a:t>演藝廳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鋼琴*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、音響、燈光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需至總務處庶務組借用無線麥克風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有線麥克風</a:t>
            </a:r>
          </a:p>
        </p:txBody>
      </p:sp>
    </p:spTree>
    <p:extLst>
      <p:ext uri="{BB962C8B-B14F-4D97-AF65-F5344CB8AC3E}">
        <p14:creationId xmlns:p14="http://schemas.microsoft.com/office/powerpoint/2010/main" val="14126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學校財產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社團財產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若有損壞需修繕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減損請務必聯繫課器組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726" y="2276872"/>
            <a:ext cx="4554583" cy="30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EMAIL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可申請社團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學會學校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GMS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帳戶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建置社團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統一窗口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雲端資料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慈濟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大學電子郵局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帳號申請單繳回課器組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402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帳戶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聯名帳戶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郵局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需有會議記錄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紙本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以及簽到表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紙本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記錄需有開戶戶名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帳戶負責人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全名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印章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負責人私章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以上都準備妥當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可向課器組提出申請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待公文核准後攜帶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1.2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以及紙本公文、負責人雙證件至富國路郵局辦理開戶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5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器材借用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請登入校務行政系統→總覽→其他→教學資源借用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每個人都有權限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4" name="Shape 1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9142" y="2204864"/>
            <a:ext cx="5455505" cy="4232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8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器材借用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點選教學資源借用→點選課器組→點選新單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Shape 12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718" y="2276872"/>
            <a:ext cx="8796946" cy="3905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4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器材借用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選擇借用日期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領器材日期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Shape 12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726" y="2204864"/>
            <a:ext cx="580458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0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器材借用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勾選您所要借用的器材，紅字代表有單位已預借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Shape 13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733" y="2204863"/>
            <a:ext cx="4752527" cy="44130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38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器材借用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點選完借用的器材至最下方點選下一步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Shape 14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727" y="2204864"/>
            <a:ext cx="8712967" cy="4380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53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器材借用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1702718" y="1600201"/>
            <a:ext cx="9706123" cy="45259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請填寫基本資料，請確認使用結束日期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歸還日期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5" name="Shape 14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6734" y="2204864"/>
            <a:ext cx="6408712" cy="4346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4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1053</Words>
  <Application>Microsoft Office PowerPoint</Application>
  <PresentationFormat>自訂</PresentationFormat>
  <Paragraphs>113</Paragraphs>
  <Slides>36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Office 佈景主題</vt:lpstr>
      <vt:lpstr>107學年度第一學期期初幹部訓練</vt:lpstr>
      <vt:lpstr>活動申請</vt:lpstr>
      <vt:lpstr>器材借用</vt:lpstr>
      <vt:lpstr>器材借用</vt:lpstr>
      <vt:lpstr>器材借用</vt:lpstr>
      <vt:lpstr>器材借用</vt:lpstr>
      <vt:lpstr>器材借用</vt:lpstr>
      <vt:lpstr>器材借用</vt:lpstr>
      <vt:lpstr>器材借用</vt:lpstr>
      <vt:lpstr>器材借用</vt:lpstr>
      <vt:lpstr>器材借用</vt:lpstr>
      <vt:lpstr>器材借用</vt:lpstr>
      <vt:lpstr>器材借用</vt:lpstr>
      <vt:lpstr>器材借用</vt:lpstr>
      <vt:lpstr>器材介紹</vt:lpstr>
      <vt:lpstr>器材介紹</vt:lpstr>
      <vt:lpstr>器材介紹</vt:lpstr>
      <vt:lpstr>器材介紹</vt:lpstr>
      <vt:lpstr>其他器材</vt:lpstr>
      <vt:lpstr>其他資源</vt:lpstr>
      <vt:lpstr>場地借用</vt:lpstr>
      <vt:lpstr>場地借用</vt:lpstr>
      <vt:lpstr>場地借用</vt:lpstr>
      <vt:lpstr>場地借用</vt:lpstr>
      <vt:lpstr>場地借用</vt:lpstr>
      <vt:lpstr>場地介紹-B101演藝廳</vt:lpstr>
      <vt:lpstr>場地介紹-B101演藝廳</vt:lpstr>
      <vt:lpstr>場地介紹-B101演藝廳</vt:lpstr>
      <vt:lpstr>場地介紹-B101演藝廳</vt:lpstr>
      <vt:lpstr>場地介紹-B101演藝廳</vt:lpstr>
      <vt:lpstr>場地介紹-B101演藝廳/訊號切換</vt:lpstr>
      <vt:lpstr>場地介紹-B101演藝廳/數位講桌</vt:lpstr>
      <vt:lpstr>場地介紹-B106演藝廳</vt:lpstr>
      <vt:lpstr>學校財產</vt:lpstr>
      <vt:lpstr>EMAIL</vt:lpstr>
      <vt:lpstr>帳戶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tcu_user</dc:creator>
  <cp:lastModifiedBy>tcu_user</cp:lastModifiedBy>
  <cp:revision>19</cp:revision>
  <dcterms:created xsi:type="dcterms:W3CDTF">2018-08-23T03:18:17Z</dcterms:created>
  <dcterms:modified xsi:type="dcterms:W3CDTF">2018-09-10T02:48:42Z</dcterms:modified>
</cp:coreProperties>
</file>