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7" r:id="rId20"/>
    <p:sldId id="272" r:id="rId21"/>
    <p:sldId id="274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/>
  </p:normalViewPr>
  <p:slideViewPr>
    <p:cSldViewPr>
      <p:cViewPr varScale="1">
        <p:scale>
          <a:sx n="63" d="100"/>
          <a:sy n="63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CBADC-F355-459C-8DE1-C2C1B7BF30EF}" type="doc">
      <dgm:prSet loTypeId="urn:microsoft.com/office/officeart/2005/8/layout/cycle3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7585118-E267-4EC5-968F-9FD611A40C98}">
      <dgm:prSet phldrT="[文字]"/>
      <dgm:spPr/>
      <dgm:t>
        <a:bodyPr/>
        <a:lstStyle/>
        <a:p>
          <a:r>
            <a:rPr lang="en-US" altLang="zh-TW" dirty="0" smtClean="0"/>
            <a:t>A</a:t>
          </a:r>
          <a:r>
            <a:rPr lang="zh-TW" altLang="en-US" dirty="0" smtClean="0"/>
            <a:t>組同學購買書籍、文具、影印資料。</a:t>
          </a:r>
          <a:endParaRPr lang="zh-TW" altLang="en-US" dirty="0"/>
        </a:p>
      </dgm:t>
    </dgm:pt>
    <dgm:pt modelId="{9E46CFA2-ACA9-4B36-94D4-873E076479AB}" type="parTrans" cxnId="{62785BC9-A61E-43C9-BCF5-5899C3070928}">
      <dgm:prSet/>
      <dgm:spPr/>
      <dgm:t>
        <a:bodyPr/>
        <a:lstStyle/>
        <a:p>
          <a:endParaRPr lang="zh-TW" altLang="en-US"/>
        </a:p>
      </dgm:t>
    </dgm:pt>
    <dgm:pt modelId="{0C76DFA9-C6BD-4B93-A23E-01D209DFAE4D}" type="sibTrans" cxnId="{62785BC9-A61E-43C9-BCF5-5899C3070928}">
      <dgm:prSet/>
      <dgm:spPr/>
      <dgm:t>
        <a:bodyPr/>
        <a:lstStyle/>
        <a:p>
          <a:endParaRPr lang="zh-TW" altLang="en-US"/>
        </a:p>
      </dgm:t>
    </dgm:pt>
    <dgm:pt modelId="{5EDE26AC-EC46-4C6D-9FB7-01E072460975}">
      <dgm:prSet phldrT="[文字]"/>
      <dgm:spPr/>
      <dgm:t>
        <a:bodyPr/>
        <a:lstStyle/>
        <a:p>
          <a:r>
            <a:rPr lang="zh-TW" altLang="en-US" dirty="0" smtClean="0"/>
            <a:t>取得發票或收據</a:t>
          </a:r>
          <a:endParaRPr lang="zh-TW" altLang="en-US" dirty="0"/>
        </a:p>
      </dgm:t>
    </dgm:pt>
    <dgm:pt modelId="{A5F9387B-2C1D-4303-BC60-5438993931C2}" type="parTrans" cxnId="{EB218C1B-7939-42C1-9B47-2F0B513F3B87}">
      <dgm:prSet/>
      <dgm:spPr/>
      <dgm:t>
        <a:bodyPr/>
        <a:lstStyle/>
        <a:p>
          <a:endParaRPr lang="zh-TW" altLang="en-US"/>
        </a:p>
      </dgm:t>
    </dgm:pt>
    <dgm:pt modelId="{45317278-B90F-4E26-A593-8C2F5070671A}" type="sibTrans" cxnId="{EB218C1B-7939-42C1-9B47-2F0B513F3B87}">
      <dgm:prSet/>
      <dgm:spPr/>
      <dgm:t>
        <a:bodyPr/>
        <a:lstStyle/>
        <a:p>
          <a:endParaRPr lang="zh-TW" altLang="en-US"/>
        </a:p>
      </dgm:t>
    </dgm:pt>
    <dgm:pt modelId="{A37E71FD-6C76-4657-AE45-9AD90147AE59}">
      <dgm:prSet phldrT="[文字]"/>
      <dgm:spPr/>
      <dgm:t>
        <a:bodyPr/>
        <a:lstStyle/>
        <a:p>
          <a:r>
            <a:rPr lang="zh-TW" altLang="en-US" dirty="0" smtClean="0"/>
            <a:t>填寫「經費申請清單」</a:t>
          </a:r>
          <a:r>
            <a:rPr lang="en-US" altLang="zh-TW" dirty="0" smtClean="0"/>
            <a:t>(</a:t>
          </a:r>
          <a:r>
            <a:rPr lang="zh-TW" altLang="en-US" dirty="0" smtClean="0"/>
            <a:t>寄送電子檔給經費核銷承辦人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01539603-1681-481D-862B-751B5674422C}" type="parTrans" cxnId="{3467DC5E-EBBE-48A0-A980-0A367216E9A1}">
      <dgm:prSet/>
      <dgm:spPr/>
      <dgm:t>
        <a:bodyPr/>
        <a:lstStyle/>
        <a:p>
          <a:endParaRPr lang="zh-TW" altLang="en-US"/>
        </a:p>
      </dgm:t>
    </dgm:pt>
    <dgm:pt modelId="{8B58816E-FC9A-4FC1-B042-EAFC9270E34F}" type="sibTrans" cxnId="{3467DC5E-EBBE-48A0-A980-0A367216E9A1}">
      <dgm:prSet/>
      <dgm:spPr/>
      <dgm:t>
        <a:bodyPr/>
        <a:lstStyle/>
        <a:p>
          <a:endParaRPr lang="zh-TW" altLang="en-US"/>
        </a:p>
      </dgm:t>
    </dgm:pt>
    <dgm:pt modelId="{FAA62B52-559C-4C6C-A134-C2931C9C66CC}">
      <dgm:prSet phldrT="[文字]"/>
      <dgm:spPr/>
      <dgm:t>
        <a:bodyPr/>
        <a:lstStyle/>
        <a:p>
          <a:r>
            <a:rPr lang="zh-TW" altLang="en-US" dirty="0" smtClean="0"/>
            <a:t>將發票或收據正本繳給業務承辦人</a:t>
          </a:r>
          <a:endParaRPr lang="zh-TW" altLang="en-US" dirty="0"/>
        </a:p>
      </dgm:t>
    </dgm:pt>
    <dgm:pt modelId="{AE7006AC-E32A-48D7-8900-29FD6B5FEC21}" type="parTrans" cxnId="{FDEE1DD0-4B08-462A-B7C0-5662D267C822}">
      <dgm:prSet/>
      <dgm:spPr/>
      <dgm:t>
        <a:bodyPr/>
        <a:lstStyle/>
        <a:p>
          <a:endParaRPr lang="zh-TW" altLang="en-US"/>
        </a:p>
      </dgm:t>
    </dgm:pt>
    <dgm:pt modelId="{B2B72D4D-5C03-4CAC-BB79-23E72326346F}" type="sibTrans" cxnId="{FDEE1DD0-4B08-462A-B7C0-5662D267C822}">
      <dgm:prSet/>
      <dgm:spPr/>
      <dgm:t>
        <a:bodyPr/>
        <a:lstStyle/>
        <a:p>
          <a:endParaRPr lang="zh-TW" altLang="en-US"/>
        </a:p>
      </dgm:t>
    </dgm:pt>
    <dgm:pt modelId="{B151D479-A26A-4B8F-8B0B-6C9E81ABDB82}">
      <dgm:prSet phldrT="[文字]"/>
      <dgm:spPr/>
      <dgm:t>
        <a:bodyPr/>
        <a:lstStyle/>
        <a:p>
          <a:r>
            <a:rPr lang="zh-TW" altLang="en-US" dirty="0" smtClean="0"/>
            <a:t>業務承辦人</a:t>
          </a:r>
          <a:endParaRPr lang="en-US" altLang="zh-TW" dirty="0" smtClean="0"/>
        </a:p>
        <a:p>
          <a:r>
            <a:rPr lang="zh-TW" altLang="en-US" dirty="0" smtClean="0"/>
            <a:t>辦理經費核銷</a:t>
          </a:r>
          <a:endParaRPr lang="zh-TW" altLang="en-US" dirty="0"/>
        </a:p>
      </dgm:t>
    </dgm:pt>
    <dgm:pt modelId="{8BFEA344-710A-4C39-9177-D0291E000065}" type="parTrans" cxnId="{222AF364-9A74-4377-B1DA-62885D8847BF}">
      <dgm:prSet/>
      <dgm:spPr/>
      <dgm:t>
        <a:bodyPr/>
        <a:lstStyle/>
        <a:p>
          <a:endParaRPr lang="zh-TW" altLang="en-US"/>
        </a:p>
      </dgm:t>
    </dgm:pt>
    <dgm:pt modelId="{3311C42F-1C1C-4627-B6C8-47C6AC593989}" type="sibTrans" cxnId="{222AF364-9A74-4377-B1DA-62885D8847BF}">
      <dgm:prSet/>
      <dgm:spPr/>
      <dgm:t>
        <a:bodyPr/>
        <a:lstStyle/>
        <a:p>
          <a:endParaRPr lang="zh-TW" altLang="en-US"/>
        </a:p>
      </dgm:t>
    </dgm:pt>
    <dgm:pt modelId="{0B198B17-D33F-4570-BF07-20B40081C33D}">
      <dgm:prSet phldrT="[文字]"/>
      <dgm:spPr/>
      <dgm:t>
        <a:bodyPr/>
        <a:lstStyle/>
        <a:p>
          <a:r>
            <a:rPr lang="zh-TW" altLang="en-US" dirty="0" smtClean="0"/>
            <a:t>會計室</a:t>
          </a:r>
          <a:endParaRPr lang="en-US" altLang="zh-TW" dirty="0" smtClean="0"/>
        </a:p>
        <a:p>
          <a:r>
            <a:rPr lang="zh-TW" altLang="en-US" dirty="0" smtClean="0"/>
            <a:t>辦理核銷作業，</a:t>
          </a:r>
          <a:endParaRPr lang="en-US" altLang="zh-TW" dirty="0" smtClean="0"/>
        </a:p>
        <a:p>
          <a:r>
            <a:rPr lang="zh-TW" altLang="en-US" dirty="0" smtClean="0"/>
            <a:t>匯款至同學帳戶</a:t>
          </a:r>
          <a:endParaRPr lang="zh-TW" altLang="en-US" dirty="0"/>
        </a:p>
      </dgm:t>
    </dgm:pt>
    <dgm:pt modelId="{D42CB49B-CA76-4D02-8CFB-9E3DD4EE1C87}" type="parTrans" cxnId="{6B525AFE-DAB6-4EE5-9CE9-0E1248A843C6}">
      <dgm:prSet/>
      <dgm:spPr/>
      <dgm:t>
        <a:bodyPr/>
        <a:lstStyle/>
        <a:p>
          <a:endParaRPr lang="zh-TW" altLang="en-US"/>
        </a:p>
      </dgm:t>
    </dgm:pt>
    <dgm:pt modelId="{1B8916A3-6AFC-4E52-A699-46B30F9F31C5}" type="sibTrans" cxnId="{6B525AFE-DAB6-4EE5-9CE9-0E1248A843C6}">
      <dgm:prSet/>
      <dgm:spPr/>
      <dgm:t>
        <a:bodyPr/>
        <a:lstStyle/>
        <a:p>
          <a:endParaRPr lang="zh-TW" altLang="en-US"/>
        </a:p>
      </dgm:t>
    </dgm:pt>
    <dgm:pt modelId="{9AA3898F-E6AD-46A1-A4CD-5E88402C735F}" type="pres">
      <dgm:prSet presAssocID="{6E3CBADC-F355-459C-8DE1-C2C1B7BF30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C0524F-7EE9-4422-A487-60B1E8E21430}" type="pres">
      <dgm:prSet presAssocID="{6E3CBADC-F355-459C-8DE1-C2C1B7BF30EF}" presName="cycle" presStyleCnt="0"/>
      <dgm:spPr/>
      <dgm:t>
        <a:bodyPr/>
        <a:lstStyle/>
        <a:p>
          <a:endParaRPr lang="zh-TW" altLang="en-US"/>
        </a:p>
      </dgm:t>
    </dgm:pt>
    <dgm:pt modelId="{99EC6476-3872-40C3-81DB-BBFF770CC618}" type="pres">
      <dgm:prSet presAssocID="{27585118-E267-4EC5-968F-9FD611A40C9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1D863-F04A-40EC-8B91-66BA4B79E982}" type="pres">
      <dgm:prSet presAssocID="{0C76DFA9-C6BD-4B93-A23E-01D209DFAE4D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BF4D9947-FBDD-4FD3-9FE7-81FD040A5553}" type="pres">
      <dgm:prSet presAssocID="{5EDE26AC-EC46-4C6D-9FB7-01E07246097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D0730-2AE8-417B-9B9E-40F7B657831C}" type="pres">
      <dgm:prSet presAssocID="{A37E71FD-6C76-4657-AE45-9AD90147AE5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3DB2B-7558-4DF2-AF89-932D4E5C6F54}" type="pres">
      <dgm:prSet presAssocID="{FAA62B52-559C-4C6C-A134-C2931C9C66C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28D585-0C6D-4B23-9CFB-219B29CC4624}" type="pres">
      <dgm:prSet presAssocID="{B151D479-A26A-4B8F-8B0B-6C9E81ABDB8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26D727-D7BA-4652-AC84-207A32E88526}" type="pres">
      <dgm:prSet presAssocID="{0B198B17-D33F-4570-BF07-20B40081C33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497EDA-FEB8-47F6-992D-E7707CE43CA7}" type="presOf" srcId="{A37E71FD-6C76-4657-AE45-9AD90147AE59}" destId="{29DD0730-2AE8-417B-9B9E-40F7B657831C}" srcOrd="0" destOrd="0" presId="urn:microsoft.com/office/officeart/2005/8/layout/cycle3"/>
    <dgm:cxn modelId="{ACF24C0F-84B2-49D4-B1E8-4D16590E1A92}" type="presOf" srcId="{0B198B17-D33F-4570-BF07-20B40081C33D}" destId="{C726D727-D7BA-4652-AC84-207A32E88526}" srcOrd="0" destOrd="0" presId="urn:microsoft.com/office/officeart/2005/8/layout/cycle3"/>
    <dgm:cxn modelId="{76863792-754F-4AA5-AE6F-6404CA21D08F}" type="presOf" srcId="{0C76DFA9-C6BD-4B93-A23E-01D209DFAE4D}" destId="{5951D863-F04A-40EC-8B91-66BA4B79E982}" srcOrd="0" destOrd="0" presId="urn:microsoft.com/office/officeart/2005/8/layout/cycle3"/>
    <dgm:cxn modelId="{62785BC9-A61E-43C9-BCF5-5899C3070928}" srcId="{6E3CBADC-F355-459C-8DE1-C2C1B7BF30EF}" destId="{27585118-E267-4EC5-968F-9FD611A40C98}" srcOrd="0" destOrd="0" parTransId="{9E46CFA2-ACA9-4B36-94D4-873E076479AB}" sibTransId="{0C76DFA9-C6BD-4B93-A23E-01D209DFAE4D}"/>
    <dgm:cxn modelId="{2642AC3A-808E-42E5-BE8C-0122E8611494}" type="presOf" srcId="{FAA62B52-559C-4C6C-A134-C2931C9C66CC}" destId="{B3F3DB2B-7558-4DF2-AF89-932D4E5C6F54}" srcOrd="0" destOrd="0" presId="urn:microsoft.com/office/officeart/2005/8/layout/cycle3"/>
    <dgm:cxn modelId="{0834BC4E-E0A7-4A68-B869-9CF8008D5570}" type="presOf" srcId="{27585118-E267-4EC5-968F-9FD611A40C98}" destId="{99EC6476-3872-40C3-81DB-BBFF770CC618}" srcOrd="0" destOrd="0" presId="urn:microsoft.com/office/officeart/2005/8/layout/cycle3"/>
    <dgm:cxn modelId="{6B525AFE-DAB6-4EE5-9CE9-0E1248A843C6}" srcId="{6E3CBADC-F355-459C-8DE1-C2C1B7BF30EF}" destId="{0B198B17-D33F-4570-BF07-20B40081C33D}" srcOrd="5" destOrd="0" parTransId="{D42CB49B-CA76-4D02-8CFB-9E3DD4EE1C87}" sibTransId="{1B8916A3-6AFC-4E52-A699-46B30F9F31C5}"/>
    <dgm:cxn modelId="{EB218C1B-7939-42C1-9B47-2F0B513F3B87}" srcId="{6E3CBADC-F355-459C-8DE1-C2C1B7BF30EF}" destId="{5EDE26AC-EC46-4C6D-9FB7-01E072460975}" srcOrd="1" destOrd="0" parTransId="{A5F9387B-2C1D-4303-BC60-5438993931C2}" sibTransId="{45317278-B90F-4E26-A593-8C2F5070671A}"/>
    <dgm:cxn modelId="{FDEE1DD0-4B08-462A-B7C0-5662D267C822}" srcId="{6E3CBADC-F355-459C-8DE1-C2C1B7BF30EF}" destId="{FAA62B52-559C-4C6C-A134-C2931C9C66CC}" srcOrd="3" destOrd="0" parTransId="{AE7006AC-E32A-48D7-8900-29FD6B5FEC21}" sibTransId="{B2B72D4D-5C03-4CAC-BB79-23E72326346F}"/>
    <dgm:cxn modelId="{77284534-C170-41BA-83EC-56953909536A}" type="presOf" srcId="{B151D479-A26A-4B8F-8B0B-6C9E81ABDB82}" destId="{9A28D585-0C6D-4B23-9CFB-219B29CC4624}" srcOrd="0" destOrd="0" presId="urn:microsoft.com/office/officeart/2005/8/layout/cycle3"/>
    <dgm:cxn modelId="{222AF364-9A74-4377-B1DA-62885D8847BF}" srcId="{6E3CBADC-F355-459C-8DE1-C2C1B7BF30EF}" destId="{B151D479-A26A-4B8F-8B0B-6C9E81ABDB82}" srcOrd="4" destOrd="0" parTransId="{8BFEA344-710A-4C39-9177-D0291E000065}" sibTransId="{3311C42F-1C1C-4627-B6C8-47C6AC593989}"/>
    <dgm:cxn modelId="{D6D690B7-1429-4769-8252-634AFFFE3115}" type="presOf" srcId="{6E3CBADC-F355-459C-8DE1-C2C1B7BF30EF}" destId="{9AA3898F-E6AD-46A1-A4CD-5E88402C735F}" srcOrd="0" destOrd="0" presId="urn:microsoft.com/office/officeart/2005/8/layout/cycle3"/>
    <dgm:cxn modelId="{A1738D1C-535C-4900-BE07-89AC2A7A5456}" type="presOf" srcId="{5EDE26AC-EC46-4C6D-9FB7-01E072460975}" destId="{BF4D9947-FBDD-4FD3-9FE7-81FD040A5553}" srcOrd="0" destOrd="0" presId="urn:microsoft.com/office/officeart/2005/8/layout/cycle3"/>
    <dgm:cxn modelId="{3467DC5E-EBBE-48A0-A980-0A367216E9A1}" srcId="{6E3CBADC-F355-459C-8DE1-C2C1B7BF30EF}" destId="{A37E71FD-6C76-4657-AE45-9AD90147AE59}" srcOrd="2" destOrd="0" parTransId="{01539603-1681-481D-862B-751B5674422C}" sibTransId="{8B58816E-FC9A-4FC1-B042-EAFC9270E34F}"/>
    <dgm:cxn modelId="{63FC0EAD-B54A-4A73-8900-3B8A78AFD55A}" type="presParOf" srcId="{9AA3898F-E6AD-46A1-A4CD-5E88402C735F}" destId="{20C0524F-7EE9-4422-A487-60B1E8E21430}" srcOrd="0" destOrd="0" presId="urn:microsoft.com/office/officeart/2005/8/layout/cycle3"/>
    <dgm:cxn modelId="{170B58DC-9C6C-4761-B322-1B9101873B3C}" type="presParOf" srcId="{20C0524F-7EE9-4422-A487-60B1E8E21430}" destId="{99EC6476-3872-40C3-81DB-BBFF770CC618}" srcOrd="0" destOrd="0" presId="urn:microsoft.com/office/officeart/2005/8/layout/cycle3"/>
    <dgm:cxn modelId="{B4ED7C0B-20D4-4584-8A0B-B993B4272F00}" type="presParOf" srcId="{20C0524F-7EE9-4422-A487-60B1E8E21430}" destId="{5951D863-F04A-40EC-8B91-66BA4B79E982}" srcOrd="1" destOrd="0" presId="urn:microsoft.com/office/officeart/2005/8/layout/cycle3"/>
    <dgm:cxn modelId="{2C6E719D-1E66-47AD-93CD-04EF5D20EA8D}" type="presParOf" srcId="{20C0524F-7EE9-4422-A487-60B1E8E21430}" destId="{BF4D9947-FBDD-4FD3-9FE7-81FD040A5553}" srcOrd="2" destOrd="0" presId="urn:microsoft.com/office/officeart/2005/8/layout/cycle3"/>
    <dgm:cxn modelId="{EEFE14C5-CC5E-4E14-A684-37CDD6CA6D2E}" type="presParOf" srcId="{20C0524F-7EE9-4422-A487-60B1E8E21430}" destId="{29DD0730-2AE8-417B-9B9E-40F7B657831C}" srcOrd="3" destOrd="0" presId="urn:microsoft.com/office/officeart/2005/8/layout/cycle3"/>
    <dgm:cxn modelId="{EE03F84A-E057-42D2-9A75-A445B2173BB9}" type="presParOf" srcId="{20C0524F-7EE9-4422-A487-60B1E8E21430}" destId="{B3F3DB2B-7558-4DF2-AF89-932D4E5C6F54}" srcOrd="4" destOrd="0" presId="urn:microsoft.com/office/officeart/2005/8/layout/cycle3"/>
    <dgm:cxn modelId="{B16578CF-A6A3-4604-BBE1-63694B0FA267}" type="presParOf" srcId="{20C0524F-7EE9-4422-A487-60B1E8E21430}" destId="{9A28D585-0C6D-4B23-9CFB-219B29CC4624}" srcOrd="5" destOrd="0" presId="urn:microsoft.com/office/officeart/2005/8/layout/cycle3"/>
    <dgm:cxn modelId="{4151EE7A-5302-453C-8063-66AC9E3FECDE}" type="presParOf" srcId="{20C0524F-7EE9-4422-A487-60B1E8E21430}" destId="{C726D727-D7BA-4652-AC84-207A32E8852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1D863-F04A-40EC-8B91-66BA4B79E982}">
      <dsp:nvSpPr>
        <dsp:cNvPr id="0" name=""/>
        <dsp:cNvSpPr/>
      </dsp:nvSpPr>
      <dsp:spPr>
        <a:xfrm>
          <a:off x="1590729" y="-5897"/>
          <a:ext cx="5531509" cy="5531509"/>
        </a:xfrm>
        <a:prstGeom prst="circularArrow">
          <a:avLst>
            <a:gd name="adj1" fmla="val 5274"/>
            <a:gd name="adj2" fmla="val 312630"/>
            <a:gd name="adj3" fmla="val 14222142"/>
            <a:gd name="adj4" fmla="val 17130524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9EC6476-3872-40C3-81DB-BBFF770CC618}">
      <dsp:nvSpPr>
        <dsp:cNvPr id="0" name=""/>
        <dsp:cNvSpPr/>
      </dsp:nvSpPr>
      <dsp:spPr>
        <a:xfrm>
          <a:off x="3301398" y="745"/>
          <a:ext cx="2110171" cy="1055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A</a:t>
          </a:r>
          <a:r>
            <a:rPr lang="zh-TW" altLang="en-US" sz="1400" kern="1200" dirty="0" smtClean="0"/>
            <a:t>組同學購買書籍、文具、影印資料。</a:t>
          </a:r>
          <a:endParaRPr lang="zh-TW" altLang="en-US" sz="1400" kern="1200" dirty="0"/>
        </a:p>
      </dsp:txBody>
      <dsp:txXfrm>
        <a:off x="3352903" y="52250"/>
        <a:ext cx="2007161" cy="952075"/>
      </dsp:txXfrm>
    </dsp:sp>
    <dsp:sp modelId="{BF4D9947-FBDD-4FD3-9FE7-81FD040A5553}">
      <dsp:nvSpPr>
        <dsp:cNvPr id="0" name=""/>
        <dsp:cNvSpPr/>
      </dsp:nvSpPr>
      <dsp:spPr>
        <a:xfrm>
          <a:off x="5244776" y="1122755"/>
          <a:ext cx="2110171" cy="1055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取得發票或收據</a:t>
          </a:r>
          <a:endParaRPr lang="zh-TW" altLang="en-US" sz="1400" kern="1200" dirty="0"/>
        </a:p>
      </dsp:txBody>
      <dsp:txXfrm>
        <a:off x="5296281" y="1174260"/>
        <a:ext cx="2007161" cy="952075"/>
      </dsp:txXfrm>
    </dsp:sp>
    <dsp:sp modelId="{29DD0730-2AE8-417B-9B9E-40F7B657831C}">
      <dsp:nvSpPr>
        <dsp:cNvPr id="0" name=""/>
        <dsp:cNvSpPr/>
      </dsp:nvSpPr>
      <dsp:spPr>
        <a:xfrm>
          <a:off x="5244776" y="3366774"/>
          <a:ext cx="2110171" cy="10550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填寫「經費申請清單」</a:t>
          </a:r>
          <a:r>
            <a:rPr lang="en-US" altLang="zh-TW" sz="1400" kern="1200" dirty="0" smtClean="0"/>
            <a:t>(</a:t>
          </a:r>
          <a:r>
            <a:rPr lang="zh-TW" altLang="en-US" sz="1400" kern="1200" dirty="0" smtClean="0"/>
            <a:t>寄送電子檔給經費核銷承辦人</a:t>
          </a:r>
          <a:r>
            <a:rPr lang="en-US" altLang="zh-TW" sz="1400" kern="1200" dirty="0" smtClean="0"/>
            <a:t>)</a:t>
          </a:r>
          <a:endParaRPr lang="zh-TW" altLang="en-US" sz="1400" kern="1200" dirty="0"/>
        </a:p>
      </dsp:txBody>
      <dsp:txXfrm>
        <a:off x="5296281" y="3418279"/>
        <a:ext cx="2007161" cy="952075"/>
      </dsp:txXfrm>
    </dsp:sp>
    <dsp:sp modelId="{B3F3DB2B-7558-4DF2-AF89-932D4E5C6F54}">
      <dsp:nvSpPr>
        <dsp:cNvPr id="0" name=""/>
        <dsp:cNvSpPr/>
      </dsp:nvSpPr>
      <dsp:spPr>
        <a:xfrm>
          <a:off x="3301398" y="4488784"/>
          <a:ext cx="2110171" cy="10550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將發票或收據正本繳給業務承辦人</a:t>
          </a:r>
          <a:endParaRPr lang="zh-TW" altLang="en-US" sz="1400" kern="1200" dirty="0"/>
        </a:p>
      </dsp:txBody>
      <dsp:txXfrm>
        <a:off x="3352903" y="4540289"/>
        <a:ext cx="2007161" cy="952075"/>
      </dsp:txXfrm>
    </dsp:sp>
    <dsp:sp modelId="{9A28D585-0C6D-4B23-9CFB-219B29CC4624}">
      <dsp:nvSpPr>
        <dsp:cNvPr id="0" name=""/>
        <dsp:cNvSpPr/>
      </dsp:nvSpPr>
      <dsp:spPr>
        <a:xfrm>
          <a:off x="1358019" y="3366774"/>
          <a:ext cx="2110171" cy="10550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業務承辦人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辦理經費核銷</a:t>
          </a:r>
          <a:endParaRPr lang="zh-TW" altLang="en-US" sz="1400" kern="1200" dirty="0"/>
        </a:p>
      </dsp:txBody>
      <dsp:txXfrm>
        <a:off x="1409524" y="3418279"/>
        <a:ext cx="2007161" cy="952075"/>
      </dsp:txXfrm>
    </dsp:sp>
    <dsp:sp modelId="{C726D727-D7BA-4652-AC84-207A32E88526}">
      <dsp:nvSpPr>
        <dsp:cNvPr id="0" name=""/>
        <dsp:cNvSpPr/>
      </dsp:nvSpPr>
      <dsp:spPr>
        <a:xfrm>
          <a:off x="1358019" y="1122755"/>
          <a:ext cx="2110171" cy="1055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會計室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辦理核銷作業，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匯款至同學帳戶</a:t>
          </a:r>
          <a:endParaRPr lang="zh-TW" altLang="en-US" sz="1400" kern="1200" dirty="0"/>
        </a:p>
      </dsp:txBody>
      <dsp:txXfrm>
        <a:off x="1409524" y="1174260"/>
        <a:ext cx="2007161" cy="95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BEBA-18AA-42DF-B5F5-F01935670C98}" type="datetimeFigureOut">
              <a:rPr lang="zh-TW" altLang="en-US" smtClean="0"/>
              <a:pPr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21C9-3AA7-463B-8EFB-72124F10F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omei@mail.tcu.edu.t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慈大學生自主讀書會</a:t>
            </a: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經費補助原則</a:t>
            </a:r>
            <a:r>
              <a:rPr lang="en-US" altLang="zh-TW" sz="1800" smtClean="0">
                <a:latin typeface="微軟正黑體" pitchFamily="34" charset="-120"/>
                <a:ea typeface="微軟正黑體" pitchFamily="34" charset="-120"/>
              </a:rPr>
              <a:t>V103-2</a:t>
            </a:r>
            <a:endParaRPr lang="zh-TW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7784" y="5949280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經費來源：</a:t>
            </a:r>
            <a:r>
              <a:rPr lang="en-US" altLang="zh-TW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年教育部教學卓越計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畫</a:t>
            </a:r>
            <a:endParaRPr lang="zh-TW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會計室可接受憑證說明</a:t>
            </a:r>
            <a:endParaRPr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747" y="975098"/>
          <a:ext cx="4078662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662"/>
              </a:tblGrid>
              <a:tr h="705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收銀機統一發票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099992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 descr="img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960440" cy="5081319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4355976" y="2276872"/>
            <a:ext cx="3744416" cy="1368152"/>
          </a:xfrm>
          <a:prstGeom prst="wedgeRectCallout">
            <a:avLst>
              <a:gd name="adj1" fmla="val -60623"/>
              <a:gd name="adj2" fmla="val 724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請於結帳時，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主動向店員告知要打統編，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統編號碼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</a:rPr>
              <a:t>08152423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95936" y="1124744"/>
          <a:ext cx="4896544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647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三聯式電子發票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681230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 descr="2.5_SB10203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4911339" cy="4680520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0" y="1844824"/>
            <a:ext cx="3744416" cy="1368152"/>
          </a:xfrm>
          <a:prstGeom prst="wedgeRectCallout">
            <a:avLst>
              <a:gd name="adj1" fmla="val 64013"/>
              <a:gd name="adj2" fmla="val 270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*統編號碼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08152423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403648" y="4005064"/>
            <a:ext cx="2160240" cy="1008112"/>
          </a:xfrm>
          <a:prstGeom prst="wedgeRectCallout">
            <a:avLst>
              <a:gd name="adj1" fmla="val 87665"/>
              <a:gd name="adj2" fmla="val -845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品名需詳列明細，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不可只寫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一批。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51920" y="260648"/>
          <a:ext cx="4896544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761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三聯式電子發票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503608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 descr="img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4976352" cy="5400600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251520" y="1844824"/>
            <a:ext cx="4032448" cy="1368152"/>
          </a:xfrm>
          <a:prstGeom prst="wedgeRectCallout">
            <a:avLst>
              <a:gd name="adj1" fmla="val 67897"/>
              <a:gd name="adj2" fmla="val -31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*統編號碼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08152423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15616" y="1268760"/>
          <a:ext cx="6480720" cy="402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</a:tblGrid>
              <a:tr h="366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二聯式手寫發票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3449885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 descr="img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5" y="1628800"/>
            <a:ext cx="6503090" cy="3672408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5399584" y="260648"/>
            <a:ext cx="3744416" cy="1080120"/>
          </a:xfrm>
          <a:prstGeom prst="wedgeRectCallout">
            <a:avLst>
              <a:gd name="adj1" fmla="val -103014"/>
              <a:gd name="adj2" fmla="val 1376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475656" y="3573016"/>
            <a:ext cx="936104" cy="576064"/>
          </a:xfrm>
          <a:prstGeom prst="wedgeRectCallout">
            <a:avLst>
              <a:gd name="adj1" fmla="val 10498"/>
              <a:gd name="adj2" fmla="val -1201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書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8" name="矩形圖說文字 7"/>
          <p:cNvSpPr/>
          <p:nvPr/>
        </p:nvSpPr>
        <p:spPr>
          <a:xfrm>
            <a:off x="2699792" y="3645024"/>
            <a:ext cx="1224136" cy="576064"/>
          </a:xfrm>
          <a:prstGeom prst="wedgeRectCallout">
            <a:avLst>
              <a:gd name="adj1" fmla="val 9577"/>
              <a:gd name="adj2" fmla="val -1366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數量、單價必填</a:t>
            </a: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4139952" y="3501008"/>
            <a:ext cx="936104" cy="576064"/>
          </a:xfrm>
          <a:prstGeom prst="wedgeRectCallout">
            <a:avLst>
              <a:gd name="adj1" fmla="val 12883"/>
              <a:gd name="adj2" fmla="val -1138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總價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3131840" y="5589240"/>
            <a:ext cx="2448272" cy="648072"/>
          </a:xfrm>
          <a:prstGeom prst="wedgeRectCallout">
            <a:avLst>
              <a:gd name="adj1" fmla="val 13588"/>
              <a:gd name="adj2" fmla="val -153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國字大寫金額必填</a:t>
            </a:r>
            <a:endParaRPr lang="zh-TW" altLang="en-US" dirty="0"/>
          </a:p>
        </p:txBody>
      </p:sp>
      <p:sp>
        <p:nvSpPr>
          <p:cNvPr id="11" name="矩形圖說文字 10"/>
          <p:cNvSpPr/>
          <p:nvPr/>
        </p:nvSpPr>
        <p:spPr>
          <a:xfrm>
            <a:off x="539552" y="5517232"/>
            <a:ext cx="2160240" cy="1008112"/>
          </a:xfrm>
          <a:prstGeom prst="wedgeRectCallout">
            <a:avLst>
              <a:gd name="adj1" fmla="val -2982"/>
              <a:gd name="adj2" fmla="val -179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品名需詳列明細，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不可只寫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OO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一批。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79712" y="404664"/>
          <a:ext cx="4680520" cy="402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6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免用統一發票收據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3449885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 descr="img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4680520" cy="5973809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79512" y="1700808"/>
            <a:ext cx="1979712" cy="1152128"/>
          </a:xfrm>
          <a:prstGeom prst="wedgeRectCallout">
            <a:avLst>
              <a:gd name="adj1" fmla="val 58302"/>
              <a:gd name="adj2" fmla="val -460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*買受人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抬頭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慈濟學校財團法人慈濟大學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736" y="2636912"/>
            <a:ext cx="936104" cy="576064"/>
          </a:xfrm>
          <a:prstGeom prst="wedgeRectCallout">
            <a:avLst>
              <a:gd name="adj1" fmla="val 52888"/>
              <a:gd name="adj2" fmla="val -12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摘要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3203848" y="2636912"/>
            <a:ext cx="1368152" cy="576064"/>
          </a:xfrm>
          <a:prstGeom prst="wedgeRectCallout">
            <a:avLst>
              <a:gd name="adj1" fmla="val 19443"/>
              <a:gd name="adj2" fmla="val -129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數量、單價必填</a:t>
            </a:r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4644008" y="2492896"/>
            <a:ext cx="936104" cy="576064"/>
          </a:xfrm>
          <a:prstGeom prst="wedgeRectCallout">
            <a:avLst>
              <a:gd name="adj1" fmla="val -21213"/>
              <a:gd name="adj2" fmla="val -103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總價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必填</a:t>
            </a:r>
            <a:endParaRPr lang="zh-TW" altLang="en-US" dirty="0"/>
          </a:p>
        </p:txBody>
      </p:sp>
      <p:sp>
        <p:nvSpPr>
          <p:cNvPr id="11" name="矩形圖說文字 10"/>
          <p:cNvSpPr/>
          <p:nvPr/>
        </p:nvSpPr>
        <p:spPr>
          <a:xfrm>
            <a:off x="1331640" y="4005064"/>
            <a:ext cx="3024336" cy="576064"/>
          </a:xfrm>
          <a:prstGeom prst="wedgeRectCallout">
            <a:avLst>
              <a:gd name="adj1" fmla="val 44480"/>
              <a:gd name="adj2" fmla="val -12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國字大寫金額必填</a:t>
            </a:r>
            <a:endParaRPr lang="zh-TW" altLang="en-US" dirty="0"/>
          </a:p>
        </p:txBody>
      </p:sp>
      <p:sp>
        <p:nvSpPr>
          <p:cNvPr id="12" name="矩形圖說文字 11"/>
          <p:cNvSpPr/>
          <p:nvPr/>
        </p:nvSpPr>
        <p:spPr>
          <a:xfrm>
            <a:off x="6804248" y="908720"/>
            <a:ext cx="2160240" cy="648072"/>
          </a:xfrm>
          <a:prstGeom prst="wedgeRectCallout">
            <a:avLst>
              <a:gd name="adj1" fmla="val -67155"/>
              <a:gd name="adj2" fmla="val 1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此處請保留空白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</a:p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勿自行填寫統編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6804248" y="4005064"/>
            <a:ext cx="2160240" cy="648072"/>
          </a:xfrm>
          <a:prstGeom prst="wedgeRectCallout">
            <a:avLst>
              <a:gd name="adj1" fmla="val -67155"/>
              <a:gd name="adj2" fmla="val 1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此處請保留空白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</a:p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勿自行填寫統編</a:t>
            </a:r>
            <a:r>
              <a:rPr lang="en-US" altLang="zh-TW" b="1" dirty="0" smtClean="0">
                <a:solidFill>
                  <a:srgbClr val="FFFF00"/>
                </a:solidFill>
              </a:rPr>
              <a:t>!!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5220072" y="4221088"/>
            <a:ext cx="93610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5364088" y="4221088"/>
            <a:ext cx="57606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Ｑ：請問學生讀書會有補助指導老師買書嗎？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Ａ：沒有。僅補助參與讀書會的同學購書。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Ｑ：讀書會補助經費可以買碳粉匣嗎？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Ａ：不行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雜項補助經費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不得核支餐費、茶點費、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相關產品費用。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Ｑ：假如我們這組有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$3,000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的書籍費，我們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可以只買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$1,500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的書嗎？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Ａ：可以，請於申請計畫書欄位內就寫明貴組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讀書會的進行方式。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Ps.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相同的書籍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，雖然仍未超出書籍費上限，但購書數量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不得超過讀書會成員人數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Ｑ：假如我們這組要另外購買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或更換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當初未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規劃的書籍可以嗎？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Ａ：可以，請另行提出書面申明經指導老師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簽章後得變更採購內容。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-4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Ｑ：假如我們這組有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$3,000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的書籍費，但是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我們想買的書籍太貴怎辦？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Ａ：只要事先載明於申請計畫書內，可以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從貴組雜項經費挪移指定額度至書籍費。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/>
              <a:t>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例：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每月聚會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次，依規定補助雜費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$1,000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A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組可決定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將雜項費用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$800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元，併入書籍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費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使用，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則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雜項費用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僅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剩餘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$200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元。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＊僅限期初申請時可提出變更需求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-5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Ｑ：買書的時候，書商只給我出貨單，可以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用出貨單核銷嗎？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Ａ：不行。出貨單並非正式交易憑證，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請同學自行向書商索取符合學校要求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之相關交易憑證，方可辦理核銷。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24744"/>
            <a:ext cx="7056784" cy="36724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一、經費補助內容說明</a:t>
            </a:r>
            <a:endParaRPr lang="en-US" altLang="zh-TW" sz="4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、經費核銷流程與注意事項</a:t>
            </a:r>
            <a:endParaRPr lang="en-US" altLang="zh-TW" sz="4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endParaRPr lang="zh-TW" altLang="en-US" sz="4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611560" y="5013176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本檔案內容依「慈大獎勵學生自主讀書會辦法」製作而成。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６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Ｑ：為什麼影印費收據超過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$200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元，還需要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檢附樣張，真麻煩？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Ａ：此為審計部要求，請配合辦法。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衍生情形：曾發生同學為避免麻煩，將原本影印共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$597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元的資料，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要求店家改開出三張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$199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收據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明顯刻意逃避學校要求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因此會計室承辦人員仍要求需檢附樣張。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三、常見問題說明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７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Ｑ：我們這組沒有要買文具，可以把雜項補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助經費全部用在影印費嗎？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Ａ：不行。因為牽涉教卓經費預算編列方式，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目前尚無法滿足此項需求。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Ps.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同理，也不能將雜項補助金額全部用於購置文具。使用比例規定為</a:t>
            </a:r>
            <a:r>
              <a:rPr lang="zh-TW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文具</a:t>
            </a:r>
            <a:r>
              <a:rPr lang="en-US" altLang="zh-TW" sz="28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30%</a:t>
            </a:r>
            <a:r>
              <a:rPr lang="zh-TW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；影印</a:t>
            </a:r>
            <a:r>
              <a:rPr lang="en-US" altLang="zh-TW" sz="28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70%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如仍有其他疑問，歡迎電洽業務承辦人</a:t>
            </a:r>
            <a:endParaRPr lang="en-US" altLang="zh-TW" dirty="0" smtClean="0"/>
          </a:p>
          <a:p>
            <a:r>
              <a:rPr lang="zh-TW" altLang="zh-TW" dirty="0"/>
              <a:t>毛秀玲小姐</a:t>
            </a:r>
            <a:r>
              <a:rPr lang="en-US" altLang="zh-TW" dirty="0"/>
              <a:t> TEL</a:t>
            </a:r>
            <a:r>
              <a:rPr lang="zh-TW" altLang="zh-TW" dirty="0"/>
              <a:t>：</a:t>
            </a:r>
            <a:r>
              <a:rPr lang="en-US" altLang="zh-TW" dirty="0"/>
              <a:t>038565301#1117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err="1" smtClean="0"/>
              <a:t>E-MAIL:</a:t>
            </a:r>
            <a:r>
              <a:rPr lang="en-US" altLang="zh-TW" u="sng" dirty="0" err="1" smtClean="0">
                <a:hlinkClick r:id="rId2"/>
              </a:rPr>
              <a:t>maomei@mail.tcu.edu.tw</a:t>
            </a:r>
            <a:endParaRPr lang="zh-TW" altLang="zh-TW" dirty="0"/>
          </a:p>
          <a:p>
            <a:r>
              <a:rPr lang="zh-TW" altLang="zh-TW" dirty="0" smtClean="0"/>
              <a:t>陳宛宜</a:t>
            </a:r>
            <a:r>
              <a:rPr lang="zh-TW" altLang="zh-TW" dirty="0"/>
              <a:t>小姐</a:t>
            </a:r>
            <a:r>
              <a:rPr lang="en-US" altLang="zh-TW" dirty="0"/>
              <a:t> TEL</a:t>
            </a:r>
            <a:r>
              <a:rPr lang="zh-TW" altLang="zh-TW" dirty="0"/>
              <a:t>：</a:t>
            </a:r>
            <a:r>
              <a:rPr lang="en-US" altLang="zh-TW" dirty="0"/>
              <a:t>038565301#1116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E-MAIL</a:t>
            </a:r>
            <a:r>
              <a:rPr lang="en-US" altLang="zh-TW" u="sng" dirty="0" smtClean="0"/>
              <a:t>:yi8000126@mail.tcu.edu.tw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一、經費補助內容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669979"/>
          </a:xfrm>
        </p:spPr>
        <p:txBody>
          <a:bodyPr/>
          <a:lstStyle/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＊本校獎勵學生成立自主讀書會， 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補助各組學生讀書會：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　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、購買書籍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　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、購買文具用品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　３、資料印刷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、書籍費補助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以各組人數為計算單位，每人補助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$500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舉例：假設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組讀書會有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名同學，則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共有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$2,500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元，購置讀書會使用書籍。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、雜項費用補助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以組為單位，依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各組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聚會頻率補助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$1,000~$3,000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經費。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雜項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費用可使用於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購買文具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資料印刷 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文具費用不得超過雜項費用總額之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30%)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7624" y="4221088"/>
          <a:ext cx="705678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605"/>
                <a:gridCol w="2114843"/>
                <a:gridCol w="30243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聚會頻率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雜項補助總金額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使用額度上限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一般性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(2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$1,000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文具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$300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、印刷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$700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專業性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(1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週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$2,000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文具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$600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、印刷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$1,400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專業性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(2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次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週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$3,000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文具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$900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、印刷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$2,100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二、經費核銷流程與注意事項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各式經費補助，皆需憑收據辦理核銷。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翻譯：需先自行購買書籍、文具等，索取發票</a:t>
            </a:r>
            <a:endParaRPr lang="en-US" altLang="zh-TW" sz="28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　  或收據給學校會計辦理核銷，將支出金額</a:t>
            </a:r>
            <a:endParaRPr lang="en-US" altLang="zh-TW" sz="28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匯入個人帳戶。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讀書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辦理經費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核銷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請找業務承辦人：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教資中心助理毛小姐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陳小姐</a:t>
            </a:r>
            <a:endParaRPr lang="en-US" altLang="zh-TW" dirty="0" smtClean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mail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maomei@mail.tcu.edu.tw</a:t>
            </a:r>
          </a:p>
          <a:p>
            <a:pPr>
              <a:buNone/>
            </a:pPr>
            <a:r>
              <a:rPr lang="en-US" altLang="zh-TW" dirty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03-8565301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1117</a:t>
            </a:r>
            <a:r>
              <a:rPr lang="zh-TW" altLang="en-US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dirty="0" smtClean="0">
                <a:solidFill>
                  <a:schemeClr val="tx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1116</a:t>
            </a:r>
            <a:endParaRPr lang="zh-TW" altLang="en-US" dirty="0">
              <a:solidFill>
                <a:schemeClr val="tx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讀書會經費核銷流程</a:t>
            </a:r>
            <a:endParaRPr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核銷注意事項</a:t>
            </a:r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辦理核銷時，需憑發票或收據正本辦理。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張收據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總金額</a:t>
            </a:r>
            <a:r>
              <a:rPr lang="zh-TW" altLang="en-US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小於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$5,000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影印費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如果超過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$200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$200)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需檢附代表性樣張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含頁碼之首頁及最後一頁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核銷注意事項</a:t>
            </a:r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本校會計室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不接受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三聯式手寫發票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收據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5" name="群組 11"/>
          <p:cNvGrpSpPr/>
          <p:nvPr/>
        </p:nvGrpSpPr>
        <p:grpSpPr>
          <a:xfrm>
            <a:off x="1043608" y="2636912"/>
            <a:ext cx="6134100" cy="3717032"/>
            <a:chOff x="395536" y="3140968"/>
            <a:chExt cx="6134100" cy="3717032"/>
          </a:xfrm>
        </p:grpSpPr>
        <p:pic>
          <p:nvPicPr>
            <p:cNvPr id="7" name="Picture 2" descr="http://ext.pimg.tw/peterccfeng/1350877387-3862094062.jpg?v=13508773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295649"/>
              <a:ext cx="6134100" cy="3562351"/>
            </a:xfrm>
            <a:prstGeom prst="rect">
              <a:avLst/>
            </a:prstGeom>
            <a:noFill/>
          </p:spPr>
        </p:pic>
        <p:sp>
          <p:nvSpPr>
            <p:cNvPr id="8" name="橢圓 7"/>
            <p:cNvSpPr/>
            <p:nvPr/>
          </p:nvSpPr>
          <p:spPr>
            <a:xfrm>
              <a:off x="3995936" y="3140968"/>
              <a:ext cx="1224136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Picture 6" descr="http://www.cocolink.com.ar/wp-content/uploads/2013/11/facebook-no-me-gu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7170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1037</Words>
  <Application>Microsoft Office PowerPoint</Application>
  <PresentationFormat>如螢幕大小 (4:3)</PresentationFormat>
  <Paragraphs>224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慈大學生自主讀書會 經費補助原則V103-2</vt:lpstr>
      <vt:lpstr>PowerPoint 簡報</vt:lpstr>
      <vt:lpstr>一、經費補助內容</vt:lpstr>
      <vt:lpstr>1、書籍費補助</vt:lpstr>
      <vt:lpstr>2、雜項費用補助</vt:lpstr>
      <vt:lpstr>二、經費核銷流程與注意事項</vt:lpstr>
      <vt:lpstr>讀書會經費核銷流程</vt:lpstr>
      <vt:lpstr>核銷注意事項1</vt:lpstr>
      <vt:lpstr>核銷注意事項2</vt:lpstr>
      <vt:lpstr>會計室可接受憑證說明</vt:lpstr>
      <vt:lpstr>PowerPoint 簡報</vt:lpstr>
      <vt:lpstr>PowerPoint 簡報</vt:lpstr>
      <vt:lpstr>PowerPoint 簡報</vt:lpstr>
      <vt:lpstr>PowerPoint 簡報</vt:lpstr>
      <vt:lpstr>三、常見問題說明-1</vt:lpstr>
      <vt:lpstr>三、常見問題說明-2</vt:lpstr>
      <vt:lpstr>三、常見問題說明-3</vt:lpstr>
      <vt:lpstr>三、常見問題說明-4</vt:lpstr>
      <vt:lpstr>三、常見問題說明-5</vt:lpstr>
      <vt:lpstr>三、常見問題說明-６</vt:lpstr>
      <vt:lpstr>三、常見問題說明-７</vt:lpstr>
      <vt:lpstr>PowerPoint 簡報</vt:lpstr>
    </vt:vector>
  </TitlesOfParts>
  <Company>tcu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慈大學生自主讀書會 經費補助原則</dc:title>
  <dc:creator>tcu</dc:creator>
  <cp:lastModifiedBy>tcu_user</cp:lastModifiedBy>
  <cp:revision>17</cp:revision>
  <dcterms:created xsi:type="dcterms:W3CDTF">2014-09-01T06:23:31Z</dcterms:created>
  <dcterms:modified xsi:type="dcterms:W3CDTF">2015-02-25T02:52:50Z</dcterms:modified>
</cp:coreProperties>
</file>