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55E6C-F291-4F8A-9E2A-596387B6D1C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58802-E655-467F-802D-159A244B9E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11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87C38B-9841-449A-9AB8-6FBC82ED6B20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5C9661C-47B6-4E19-A394-853AEB33EB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PcF4Ss" TargetMode="External"/><Relationship Id="rId2" Type="http://schemas.openxmlformats.org/officeDocument/2006/relationships/hyperlink" Target="http://active.tcu.edu.tw/wp-content/uploads/2017/11/%E7%A4%BE%E5%9C%98%E5%99%A8%E6%9D%90%E7%94%B3%E8%AB%8B%E8%A1%A8_1040724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.tcu.edu.tw/wp-content/uploads/2017/11/%E7%A4%BE%E5%93%A1%E5%90%8D%E5%86%8A_1040915.doc" TargetMode="External"/><Relationship Id="rId2" Type="http://schemas.openxmlformats.org/officeDocument/2006/relationships/hyperlink" Target="http://active.tcu.edu.tw/wp-content/uploads/2017/11/%E5%B9%B9%E9%83%A8%E5%90%8D%E5%86%8A_104091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gl/PcF4S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.tcu.edu.tw/wp-content/uploads/2017/11/%E7%A4%BE%E5%9C%98%E6%8C%87%E5%B0%8E%E8%80%81%E5%B8%AB%E8%B3%87%E6%96%99%E8%A1%A8_1050920.doc" TargetMode="External"/><Relationship Id="rId2" Type="http://schemas.openxmlformats.org/officeDocument/2006/relationships/hyperlink" Target="http://active.tcu.edu.tw/wp-content/uploads/2017/11/%E7%A4%BE%E5%9C%98%E5%AD%B8%E6%9C%9F%E6%B4%BB%E5%8B%95%E7%B8%BD%E8%A8%88%E7%95%AB%E5%8F%8A%E9%A0%90%E7%AE%97%E8%A1%A8_1040724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ctive.tcu.edu.tw/wp-content/uploads/2017/11/%E7%A4%BE%E5%9C%98%E6%8C%87%E5%B0%8E%E8%80%81%E5%B8%AB%E6%95%99%E6%8E%88%E8%A8%88%E7%95%AB%E8%A1%A8_1040724.doc" TargetMode="External"/><Relationship Id="rId4" Type="http://schemas.openxmlformats.org/officeDocument/2006/relationships/hyperlink" Target="http://www.saoffice.tcu.edu.tw/actives/form/2-4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.tcu.edu.tw/wp-content/uploads/2017/11/%E6%B4%BB%E5%8B%95%E8%A8%88%E7%95%AB%E8%A1%A8_1040724.doc" TargetMode="External"/><Relationship Id="rId2" Type="http://schemas.openxmlformats.org/officeDocument/2006/relationships/hyperlink" Target="http://active.tcu.edu.tw/wp-content/uploads/2017/11/%E7%A4%BE%E5%9C%98%E5%AD%B8%E6%9C%9F%E6%B4%BB%E5%8B%95%E7%B8%BD%E8%A8%88%E7%95%AB%E5%8F%8A%E9%A0%90%E7%AE%97%E8%A1%A8_1040724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PcF4Ss" TargetMode="External"/><Relationship Id="rId4" Type="http://schemas.openxmlformats.org/officeDocument/2006/relationships/hyperlink" Target="http://active.tcu.edu.tw/wp-content/uploads/2017/11/%E5%96%AE%E9%A0%85%E6%B4%BB%E5%8B%95%E7%B6%93%E8%B2%BB%E9%A0%90%E7%AE%97%E8%A1%A8_1050607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.tcu.edu.tw/wp-content/uploads/2017/11/%E6%B4%BB%E5%8B%95%E8%A8%88%E7%95%AB%E8%A1%A8_1040724.doc" TargetMode="External"/><Relationship Id="rId2" Type="http://schemas.openxmlformats.org/officeDocument/2006/relationships/hyperlink" Target="http://active.tcu.edu.tw/wp-content/uploads/2017/11/%E7%A4%BE%E5%9C%98%E5%AD%B8%E6%9C%9F%E6%B4%BB%E5%8B%95%E7%B8%BD%E8%A8%88%E7%95%AB%E5%8F%8A%E9%A0%90%E7%AE%97%E8%A1%A8_1040724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tive.tcu.edu.tw/wp-content/uploads/2017/11/%E5%96%AE%E9%A0%85%E6%B4%BB%E5%8B%95%E7%B6%93%E8%B2%BB%E9%A0%90%E7%AE%97%E8%A1%A8_1050607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.tcu.edu.tw/wp-content/uploads/2017/11/%E6%B4%BB%E5%8B%95%E8%A8%88%E7%95%AB%E8%A1%A8_1040724.doc" TargetMode="External"/><Relationship Id="rId2" Type="http://schemas.openxmlformats.org/officeDocument/2006/relationships/hyperlink" Target="http://active.tcu.edu.tw/wp-content/uploads/2017/11/%E7%A4%BE%E5%9C%98%E5%AD%B8%E6%9C%9F%E6%B4%BB%E5%8B%95%E7%B8%BD%E8%A8%88%E7%95%AB%E5%8F%8A%E9%A0%90%E7%AE%97%E8%A1%A8_1040724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PcF4Ss" TargetMode="External"/><Relationship Id="rId4" Type="http://schemas.openxmlformats.org/officeDocument/2006/relationships/hyperlink" Target="http://active.tcu.edu.tw/wp-content/uploads/2017/11/%E5%96%AE%E9%A0%85%E6%B4%BB%E5%8B%95%E7%B6%93%E8%B2%BB%E9%A0%90%E7%AE%97%E8%A1%A8_1050607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.tcu.edu.tw/wp-content/uploads/2017/11/%E6%B4%BB%E5%8B%95%E8%A8%88%E7%95%AB%E8%A1%A8_1040724.doc" TargetMode="External"/><Relationship Id="rId2" Type="http://schemas.openxmlformats.org/officeDocument/2006/relationships/hyperlink" Target="http://active.tcu.edu.tw/wp-content/uploads/2017/11/%E7%A4%BE%E5%9C%98%E5%AD%B8%E6%9C%9F%E6%B4%BB%E5%8B%95%E7%B8%BD%E8%A8%88%E7%95%AB%E5%8F%8A%E9%A0%90%E7%AE%97%E8%A1%A8_1040724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PcF4Ss" TargetMode="External"/><Relationship Id="rId4" Type="http://schemas.openxmlformats.org/officeDocument/2006/relationships/hyperlink" Target="http://active.tcu.edu.tw/wp-content/uploads/2017/11/%E5%96%AE%E9%A0%85%E6%B4%BB%E5%8B%95%E7%B6%93%E8%B2%BB%E9%A0%90%E7%AE%97%E8%A1%A8_1050607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學年度第二學期經費申請說明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申請期限：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26</a:t>
            </a:r>
            <a:r>
              <a:rPr lang="zh-TW" altLang="en-US" dirty="0" smtClean="0"/>
              <a:t>日至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9</a:t>
            </a:r>
            <a:r>
              <a:rPr lang="zh-TW" altLang="en-US" dirty="0" smtClean="0"/>
              <a:t>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8073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器材申請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紙本：</a:t>
            </a:r>
            <a:r>
              <a:rPr lang="zh-TW" altLang="en-US" dirty="0" smtClean="0">
                <a:latin typeface="+mj-ea"/>
                <a:ea typeface="+mj-ea"/>
                <a:hlinkClick r:id="rId2"/>
              </a:rPr>
              <a:t>器材申請</a:t>
            </a:r>
            <a:r>
              <a:rPr lang="zh-TW" altLang="en-US" dirty="0" smtClean="0">
                <a:latin typeface="+mj-ea"/>
                <a:ea typeface="+mj-ea"/>
              </a:rPr>
              <a:t>以及估價單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電子：購置原因、預期效益文字說明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社團需</a:t>
            </a:r>
            <a:r>
              <a:rPr lang="zh-TW" altLang="en-US" dirty="0" smtClean="0">
                <a:latin typeface="+mj-ea"/>
                <a:ea typeface="+mj-ea"/>
              </a:rPr>
              <a:t>完成</a:t>
            </a:r>
            <a:r>
              <a:rPr lang="en-US" altLang="zh-TW" dirty="0" smtClean="0">
                <a:latin typeface="+mj-ea"/>
                <a:ea typeface="+mj-ea"/>
              </a:rPr>
              <a:t>106</a:t>
            </a:r>
            <a:r>
              <a:rPr lang="zh-TW" altLang="en-US" dirty="0" smtClean="0">
                <a:latin typeface="+mj-ea"/>
                <a:ea typeface="+mj-ea"/>
              </a:rPr>
              <a:t>學年度財產盤點新購置器材才會給予社團保管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器材請依購置順位</a:t>
            </a:r>
            <a:r>
              <a:rPr lang="zh-TW" altLang="en-US" dirty="0" smtClean="0">
                <a:latin typeface="+mj-ea"/>
                <a:ea typeface="+mj-ea"/>
              </a:rPr>
              <a:t>排序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b="0" dirty="0">
                <a:hlinkClick r:id="rId3"/>
              </a:rPr>
              <a:t>https://goo.gl/PcF4Ss</a:t>
            </a:r>
            <a:endParaRPr lang="en-US" altLang="zh-TW" b="0" dirty="0"/>
          </a:p>
          <a:p>
            <a:r>
              <a:rPr lang="zh-TW" altLang="en-US" b="0" dirty="0">
                <a:latin typeface="+mj-ea"/>
              </a:rPr>
              <a:t>需登入慈濟大學</a:t>
            </a:r>
            <a:r>
              <a:rPr lang="en-US" altLang="zh-TW" b="0" dirty="0">
                <a:latin typeface="+mj-ea"/>
              </a:rPr>
              <a:t>GMS</a:t>
            </a:r>
            <a:r>
              <a:rPr lang="zh-TW" altLang="en-US" b="0" dirty="0">
                <a:latin typeface="+mj-ea"/>
              </a:rPr>
              <a:t>帳戶</a:t>
            </a:r>
            <a:endParaRPr lang="en-US" altLang="zh-TW" dirty="0">
              <a:latin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4498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請上傳</a:t>
            </a:r>
            <a:r>
              <a:rPr lang="zh-TW" altLang="en-US" dirty="0" smtClean="0">
                <a:latin typeface="+mj-ea"/>
                <a:ea typeface="+mj-ea"/>
                <a:hlinkClick r:id="rId2"/>
              </a:rPr>
              <a:t>幹部名單</a:t>
            </a:r>
            <a:r>
              <a:rPr lang="zh-TW" altLang="en-US" dirty="0" smtClean="0">
                <a:latin typeface="+mj-ea"/>
                <a:ea typeface="+mj-ea"/>
              </a:rPr>
              <a:t>與</a:t>
            </a:r>
            <a:r>
              <a:rPr lang="zh-TW" altLang="en-US" dirty="0" smtClean="0">
                <a:latin typeface="+mj-ea"/>
                <a:ea typeface="+mj-ea"/>
                <a:hlinkClick r:id="rId3"/>
              </a:rPr>
              <a:t>社員</a:t>
            </a:r>
            <a:r>
              <a:rPr lang="zh-TW" altLang="en-US" dirty="0" smtClean="0">
                <a:latin typeface="+mj-ea"/>
                <a:ea typeface="+mj-ea"/>
                <a:hlinkClick r:id="rId3"/>
              </a:rPr>
              <a:t>名單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b="0" dirty="0">
                <a:hlinkClick r:id="rId4"/>
              </a:rPr>
              <a:t>https://goo.gl/PcF4Ss</a:t>
            </a:r>
            <a:endParaRPr lang="en-US" altLang="zh-TW" b="0" dirty="0"/>
          </a:p>
          <a:p>
            <a:r>
              <a:rPr lang="zh-TW" altLang="en-US" b="0" dirty="0">
                <a:latin typeface="+mj-ea"/>
              </a:rPr>
              <a:t>需登入慈濟大學</a:t>
            </a:r>
            <a:r>
              <a:rPr lang="en-US" altLang="zh-TW" b="0" dirty="0">
                <a:latin typeface="+mj-ea"/>
              </a:rPr>
              <a:t>GMS</a:t>
            </a:r>
            <a:r>
              <a:rPr lang="zh-TW" altLang="en-US" b="0" dirty="0">
                <a:latin typeface="+mj-ea"/>
              </a:rPr>
              <a:t>帳戶</a:t>
            </a:r>
            <a:endParaRPr lang="en-US" altLang="zh-TW" dirty="0">
              <a:latin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77650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cap="none" dirty="0">
                <a:solidFill>
                  <a:srgbClr val="7A979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核銷注意事項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b="0" dirty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活動</a:t>
            </a:r>
            <a:r>
              <a:rPr lang="zh-TW" altLang="zh-TW" b="0" dirty="0" smtClean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結束</a:t>
            </a:r>
            <a:r>
              <a:rPr lang="zh-TW" altLang="en-US" b="0" u="sng" dirty="0" smtClean="0">
                <a:solidFill>
                  <a:srgbClr val="FF0000"/>
                </a:solidFill>
                <a:latin typeface="+mj-ea"/>
                <a:ea typeface="+mj-ea"/>
                <a:cs typeface="Source Sans Pro"/>
                <a:sym typeface="Source Sans Pro"/>
              </a:rPr>
              <a:t>兩</a:t>
            </a:r>
            <a:r>
              <a:rPr lang="zh-TW" altLang="zh-TW" b="0" u="sng" dirty="0" smtClean="0">
                <a:solidFill>
                  <a:srgbClr val="FF0000"/>
                </a:solidFill>
                <a:latin typeface="+mj-ea"/>
                <a:ea typeface="+mj-ea"/>
                <a:cs typeface="Source Sans Pro"/>
                <a:sym typeface="Source Sans Pro"/>
              </a:rPr>
              <a:t>周</a:t>
            </a:r>
            <a:r>
              <a:rPr lang="zh-TW" altLang="zh-TW" b="0" u="sng" dirty="0">
                <a:solidFill>
                  <a:srgbClr val="FF0000"/>
                </a:solidFill>
                <a:latin typeface="+mj-ea"/>
                <a:ea typeface="+mj-ea"/>
                <a:cs typeface="Source Sans Pro"/>
                <a:sym typeface="Source Sans Pro"/>
              </a:rPr>
              <a:t>內</a:t>
            </a:r>
            <a:r>
              <a:rPr lang="zh-TW" altLang="zh-TW" b="0" dirty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需完成</a:t>
            </a:r>
            <a:r>
              <a:rPr lang="zh-TW" altLang="zh-TW" b="0" dirty="0" smtClean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核銷</a:t>
            </a:r>
            <a:endParaRPr lang="en-US" altLang="zh-TW" b="0" dirty="0" smtClean="0">
              <a:solidFill>
                <a:schemeClr val="dk1"/>
              </a:solidFill>
              <a:latin typeface="+mj-ea"/>
              <a:ea typeface="+mj-ea"/>
              <a:cs typeface="Source Sans Pro"/>
              <a:sym typeface="Source Sans Pro"/>
            </a:endParaRPr>
          </a:p>
          <a:p>
            <a:pPr lvl="0"/>
            <a:r>
              <a:rPr lang="zh-TW" altLang="en-US" b="0" dirty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所有活動都需檢附參與名單</a:t>
            </a:r>
          </a:p>
          <a:p>
            <a:pPr lvl="0"/>
            <a:r>
              <a:rPr lang="zh-TW" altLang="en-US" u="sng" dirty="0" smtClean="0">
                <a:solidFill>
                  <a:srgbClr val="FF0000"/>
                </a:solidFill>
                <a:latin typeface="+mj-ea"/>
                <a:ea typeface="+mj-ea"/>
                <a:cs typeface="Source Sans Pro"/>
                <a:sym typeface="Source Sans Pro"/>
              </a:rPr>
              <a:t>不收三聯式發票</a:t>
            </a:r>
            <a:r>
              <a:rPr lang="zh-TW" altLang="en-US" b="0" dirty="0" smtClean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，若廠商僅可開立三聯式需提前告知</a:t>
            </a:r>
            <a:endParaRPr lang="zh-TW" altLang="zh-TW" b="0" dirty="0">
              <a:solidFill>
                <a:schemeClr val="dk1"/>
              </a:solidFill>
              <a:latin typeface="+mj-ea"/>
              <a:ea typeface="+mj-ea"/>
              <a:cs typeface="Source Sans Pro"/>
              <a:sym typeface="Source Sans Pro"/>
            </a:endParaRPr>
          </a:p>
          <a:p>
            <a:r>
              <a:rPr lang="zh-TW" altLang="en-US" b="0" dirty="0">
                <a:latin typeface="+mj-ea"/>
                <a:ea typeface="+mj-ea"/>
              </a:rPr>
              <a:t>印刷總金額超過</a:t>
            </a:r>
            <a:r>
              <a:rPr lang="en-US" altLang="zh-TW" b="0" dirty="0">
                <a:latin typeface="+mj-ea"/>
                <a:ea typeface="+mj-ea"/>
              </a:rPr>
              <a:t>200</a:t>
            </a:r>
            <a:r>
              <a:rPr lang="zh-TW" altLang="en-US" b="0" dirty="0">
                <a:latin typeface="+mj-ea"/>
                <a:ea typeface="+mj-ea"/>
              </a:rPr>
              <a:t>元應檢附影印樣張</a:t>
            </a:r>
          </a:p>
          <a:p>
            <a:r>
              <a:rPr lang="zh-TW" altLang="en-US" b="0" dirty="0">
                <a:latin typeface="+mj-ea"/>
                <a:ea typeface="+mj-ea"/>
              </a:rPr>
              <a:t>雜支</a:t>
            </a:r>
            <a:r>
              <a:rPr lang="en-US" altLang="zh-TW" b="0" dirty="0">
                <a:latin typeface="+mj-ea"/>
                <a:ea typeface="+mj-ea"/>
              </a:rPr>
              <a:t>(</a:t>
            </a:r>
            <a:r>
              <a:rPr lang="zh-TW" altLang="en-US" b="0" dirty="0">
                <a:latin typeface="+mj-ea"/>
                <a:ea typeface="+mj-ea"/>
              </a:rPr>
              <a:t>業務費加總的</a:t>
            </a:r>
            <a:r>
              <a:rPr lang="en-US" altLang="zh-TW" b="0" dirty="0">
                <a:latin typeface="+mj-ea"/>
                <a:ea typeface="+mj-ea"/>
              </a:rPr>
              <a:t>6%</a:t>
            </a:r>
            <a:r>
              <a:rPr lang="zh-TW" altLang="en-US" b="0" dirty="0">
                <a:latin typeface="+mj-ea"/>
                <a:ea typeface="+mj-ea"/>
              </a:rPr>
              <a:t>以內</a:t>
            </a:r>
            <a:r>
              <a:rPr lang="en-US" altLang="zh-TW" b="0" dirty="0">
                <a:latin typeface="+mj-ea"/>
                <a:ea typeface="+mj-ea"/>
              </a:rPr>
              <a:t>)</a:t>
            </a:r>
            <a:r>
              <a:rPr lang="zh-TW" altLang="en-US" b="0" dirty="0">
                <a:latin typeface="+mj-ea"/>
                <a:ea typeface="+mj-ea"/>
              </a:rPr>
              <a:t>：文具、電池、</a:t>
            </a:r>
            <a:r>
              <a:rPr lang="zh-TW" altLang="en-US" b="0" dirty="0" smtClean="0">
                <a:latin typeface="+mj-ea"/>
                <a:ea typeface="+mj-ea"/>
              </a:rPr>
              <a:t>塑膠袋</a:t>
            </a:r>
            <a:endParaRPr lang="en-US" altLang="zh-TW" b="0" dirty="0" smtClean="0">
              <a:latin typeface="+mj-ea"/>
              <a:ea typeface="+mj-ea"/>
            </a:endParaRPr>
          </a:p>
          <a:p>
            <a:r>
              <a:rPr lang="zh-TW" altLang="zh-TW" b="0" dirty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支出項目明細、預算表以及活動成果檔檢附電子檔</a:t>
            </a:r>
            <a:r>
              <a:rPr lang="zh-TW" altLang="zh-TW" b="0" dirty="0" smtClean="0">
                <a:solidFill>
                  <a:schemeClr val="dk1"/>
                </a:solidFill>
                <a:latin typeface="+mj-ea"/>
                <a:ea typeface="+mj-ea"/>
                <a:cs typeface="Source Sans Pro"/>
                <a:sym typeface="Source Sans Pro"/>
              </a:rPr>
              <a:t>即可</a:t>
            </a:r>
            <a:endParaRPr lang="en-US" altLang="zh-TW" b="0" dirty="0" smtClean="0">
              <a:solidFill>
                <a:schemeClr val="dk1"/>
              </a:solidFill>
              <a:latin typeface="+mj-ea"/>
              <a:ea typeface="+mj-ea"/>
              <a:cs typeface="Source Sans Pro"/>
              <a:sym typeface="Source Sans Pro"/>
            </a:endParaRPr>
          </a:p>
          <a:p>
            <a:r>
              <a:rPr lang="zh-TW" altLang="en-US" b="0" dirty="0">
                <a:latin typeface="+mj-ea"/>
                <a:ea typeface="+mj-ea"/>
              </a:rPr>
              <a:t>車資需檢附出差旅費核銷單</a:t>
            </a:r>
            <a:r>
              <a:rPr lang="en-US" altLang="zh-TW" b="0" dirty="0">
                <a:latin typeface="+mj-ea"/>
                <a:ea typeface="+mj-ea"/>
              </a:rPr>
              <a:t>(</a:t>
            </a:r>
            <a:r>
              <a:rPr lang="zh-TW" altLang="en-US" b="0" dirty="0">
                <a:latin typeface="+mj-ea"/>
                <a:ea typeface="+mj-ea"/>
              </a:rPr>
              <a:t>學生專用</a:t>
            </a:r>
            <a:r>
              <a:rPr lang="en-US" altLang="zh-TW" b="0" dirty="0" smtClean="0">
                <a:latin typeface="+mj-ea"/>
                <a:ea typeface="+mj-ea"/>
              </a:rPr>
              <a:t>)</a:t>
            </a:r>
          </a:p>
          <a:p>
            <a:pPr lvl="0"/>
            <a:r>
              <a:rPr lang="zh-TW" altLang="en-US" b="0" dirty="0">
                <a:latin typeface="+mj-ea"/>
                <a:ea typeface="+mj-ea"/>
              </a:rPr>
              <a:t>除服務及特色活動</a:t>
            </a:r>
            <a:r>
              <a:rPr lang="zh-TW" altLang="en-US" b="0" dirty="0" smtClean="0">
                <a:latin typeface="+mj-ea"/>
                <a:ea typeface="+mj-ea"/>
              </a:rPr>
              <a:t>外，活動</a:t>
            </a:r>
            <a:r>
              <a:rPr lang="zh-TW" altLang="zh-TW" b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點心費</a:t>
            </a:r>
            <a:r>
              <a:rPr lang="zh-TW" altLang="en-US" b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以</a:t>
            </a:r>
            <a:r>
              <a:rPr lang="zh-TW" altLang="zh-TW" b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(</a:t>
            </a:r>
            <a:r>
              <a:rPr lang="zh-TW" altLang="zh-TW" b="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40元/</a:t>
            </a:r>
            <a:r>
              <a:rPr lang="zh-TW" altLang="zh-TW" b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人</a:t>
            </a:r>
            <a:r>
              <a:rPr lang="zh-TW" altLang="zh-TW" b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)</a:t>
            </a:r>
            <a:r>
              <a:rPr lang="zh-TW" altLang="en-US" b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補助</a:t>
            </a:r>
            <a:endParaRPr lang="zh-TW" altLang="zh-TW" b="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ource Sans Pro"/>
              <a:sym typeface="Source Sans Pro"/>
            </a:endParaRPr>
          </a:p>
          <a:p>
            <a:endParaRPr lang="zh-TW" altLang="en-US" b="0" dirty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4821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經費申請項目說明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器材。租用─器材租借費用，請於說明欄說明清楚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膳宿</a:t>
            </a:r>
            <a:r>
              <a:rPr lang="zh-TW" altLang="en-US" dirty="0" smtClean="0">
                <a:latin typeface="+mj-ea"/>
                <a:ea typeface="+mj-ea"/>
              </a:rPr>
              <a:t>茶點─除用餐時段外，活動</a:t>
            </a:r>
            <a:r>
              <a:rPr lang="en-US" altLang="zh-TW" dirty="0" smtClean="0">
                <a:latin typeface="+mj-ea"/>
                <a:ea typeface="+mj-ea"/>
              </a:rPr>
              <a:t>3</a:t>
            </a:r>
            <a:r>
              <a:rPr lang="zh-TW" altLang="en-US" dirty="0" smtClean="0">
                <a:latin typeface="+mj-ea"/>
                <a:ea typeface="+mj-ea"/>
              </a:rPr>
              <a:t>小時以上點心</a:t>
            </a:r>
            <a:r>
              <a:rPr lang="en-US" altLang="zh-TW" dirty="0" smtClean="0">
                <a:latin typeface="+mj-ea"/>
                <a:ea typeface="+mj-ea"/>
              </a:rPr>
              <a:t>40</a:t>
            </a:r>
            <a:r>
              <a:rPr lang="zh-TW" altLang="en-US" dirty="0" smtClean="0">
                <a:latin typeface="+mj-ea"/>
                <a:ea typeface="+mj-ea"/>
              </a:rPr>
              <a:t>元</a:t>
            </a:r>
            <a:r>
              <a:rPr lang="en-US" altLang="zh-TW" dirty="0" smtClean="0">
                <a:latin typeface="+mj-ea"/>
                <a:ea typeface="+mj-ea"/>
              </a:rPr>
              <a:t>/</a:t>
            </a:r>
            <a:r>
              <a:rPr lang="zh-TW" altLang="en-US" dirty="0" smtClean="0">
                <a:latin typeface="+mj-ea"/>
                <a:ea typeface="+mj-ea"/>
              </a:rPr>
              <a:t>人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國內旅費</a:t>
            </a:r>
            <a:r>
              <a:rPr lang="zh-TW" altLang="en-US" dirty="0" smtClean="0">
                <a:latin typeface="+mj-ea"/>
                <a:ea typeface="+mj-ea"/>
              </a:rPr>
              <a:t>─交通、遊覽車租用，請於說明欄說明清楚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保險費─補助投保額度</a:t>
            </a:r>
            <a:r>
              <a:rPr lang="en-US" altLang="zh-TW" dirty="0" smtClean="0">
                <a:latin typeface="+mj-ea"/>
                <a:ea typeface="+mj-ea"/>
              </a:rPr>
              <a:t>100</a:t>
            </a:r>
            <a:r>
              <a:rPr lang="zh-TW" altLang="en-US" dirty="0" smtClean="0">
                <a:latin typeface="+mj-ea"/>
                <a:ea typeface="+mj-ea"/>
              </a:rPr>
              <a:t>萬元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訪</a:t>
            </a:r>
            <a:r>
              <a:rPr lang="zh-TW" altLang="en-US" dirty="0" smtClean="0">
                <a:latin typeface="+mj-ea"/>
                <a:ea typeface="+mj-ea"/>
              </a:rPr>
              <a:t>視</a:t>
            </a:r>
            <a:r>
              <a:rPr lang="en-US" altLang="zh-TW" dirty="0" smtClean="0">
                <a:latin typeface="+mj-ea"/>
                <a:ea typeface="+mj-ea"/>
              </a:rPr>
              <a:t>‧</a:t>
            </a:r>
            <a:r>
              <a:rPr lang="zh-TW" altLang="en-US" dirty="0" smtClean="0">
                <a:latin typeface="+mj-ea"/>
                <a:ea typeface="+mj-ea"/>
              </a:rPr>
              <a:t>慰勞、輔導。測驗、工作費</a:t>
            </a:r>
            <a:r>
              <a:rPr lang="zh-TW" altLang="en-US" dirty="0">
                <a:latin typeface="+mj-ea"/>
                <a:ea typeface="+mj-ea"/>
              </a:rPr>
              <a:t>─</a:t>
            </a:r>
            <a:r>
              <a:rPr lang="zh-TW" altLang="en-US" dirty="0" smtClean="0">
                <a:latin typeface="+mj-ea"/>
                <a:ea typeface="+mj-ea"/>
              </a:rPr>
              <a:t>不補助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獎品</a:t>
            </a:r>
            <a:r>
              <a:rPr lang="en-US" altLang="zh-TW" dirty="0" smtClean="0">
                <a:latin typeface="+mj-ea"/>
                <a:ea typeface="+mj-ea"/>
              </a:rPr>
              <a:t>‧</a:t>
            </a:r>
            <a:r>
              <a:rPr lang="zh-TW" altLang="en-US" dirty="0" smtClean="0">
                <a:latin typeface="+mj-ea"/>
                <a:ea typeface="+mj-ea"/>
              </a:rPr>
              <a:t>禮卷─需辦理全校競賽活動，會議討論是否有額度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消耗</a:t>
            </a:r>
            <a:r>
              <a:rPr lang="zh-TW" altLang="en-US" dirty="0" smtClean="0">
                <a:latin typeface="+mj-ea"/>
                <a:ea typeface="+mj-ea"/>
              </a:rPr>
              <a:t>費用─請於說明欄會說明購置內容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講座鐘點─校外人士以人數</a:t>
            </a:r>
            <a:r>
              <a:rPr lang="en-US" altLang="zh-TW" dirty="0" smtClean="0">
                <a:latin typeface="+mj-ea"/>
                <a:ea typeface="+mj-ea"/>
              </a:rPr>
              <a:t>1200/10</a:t>
            </a:r>
            <a:r>
              <a:rPr lang="zh-TW" altLang="en-US" dirty="0" smtClean="0">
                <a:latin typeface="+mj-ea"/>
                <a:ea typeface="+mj-ea"/>
              </a:rPr>
              <a:t>人 </a:t>
            </a:r>
            <a:r>
              <a:rPr lang="en-US" altLang="zh-TW" dirty="0" smtClean="0">
                <a:latin typeface="+mj-ea"/>
                <a:ea typeface="+mj-ea"/>
              </a:rPr>
              <a:t>1400/20</a:t>
            </a:r>
            <a:r>
              <a:rPr lang="zh-TW" altLang="en-US" dirty="0" smtClean="0">
                <a:latin typeface="+mj-ea"/>
                <a:ea typeface="+mj-ea"/>
              </a:rPr>
              <a:t>人 </a:t>
            </a:r>
            <a:r>
              <a:rPr lang="en-US" altLang="zh-TW" dirty="0" smtClean="0">
                <a:latin typeface="+mj-ea"/>
                <a:ea typeface="+mj-ea"/>
              </a:rPr>
              <a:t>1600/30</a:t>
            </a:r>
            <a:r>
              <a:rPr lang="zh-TW" altLang="en-US" dirty="0" smtClean="0">
                <a:latin typeface="+mj-ea"/>
                <a:ea typeface="+mj-ea"/>
              </a:rPr>
              <a:t>人以上 全校性講座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裁判費</a:t>
            </a:r>
            <a:r>
              <a:rPr lang="zh-TW" altLang="en-US" dirty="0" smtClean="0">
                <a:latin typeface="+mj-ea"/>
                <a:ea typeface="+mj-ea"/>
              </a:rPr>
              <a:t>─需具備相關裁判證照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雜</a:t>
            </a:r>
            <a:r>
              <a:rPr lang="zh-TW" altLang="en-US" dirty="0" smtClean="0">
                <a:latin typeface="+mj-ea"/>
                <a:ea typeface="+mj-ea"/>
              </a:rPr>
              <a:t>支─先統一不編列，核銷時業務費</a:t>
            </a:r>
            <a:r>
              <a:rPr lang="en-US" altLang="zh-TW" dirty="0" smtClean="0">
                <a:latin typeface="+mj-ea"/>
                <a:ea typeface="+mj-ea"/>
              </a:rPr>
              <a:t>6%</a:t>
            </a:r>
            <a:r>
              <a:rPr lang="zh-TW" altLang="en-US" dirty="0" smtClean="0">
                <a:latin typeface="+mj-ea"/>
                <a:ea typeface="+mj-ea"/>
              </a:rPr>
              <a:t>上限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136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人事費申請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社團課程固定指導老師，需具備相關專長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社課人數至少</a:t>
            </a:r>
            <a:r>
              <a:rPr lang="en-US" altLang="zh-TW" u="sng" dirty="0" smtClean="0">
                <a:solidFill>
                  <a:srgbClr val="FF0000"/>
                </a:solidFill>
                <a:latin typeface="+mj-ea"/>
                <a:ea typeface="+mj-ea"/>
              </a:rPr>
              <a:t>8</a:t>
            </a:r>
            <a:r>
              <a:rPr lang="zh-TW" altLang="en-US" dirty="0" smtClean="0">
                <a:latin typeface="+mj-ea"/>
                <a:ea typeface="+mj-ea"/>
              </a:rPr>
              <a:t>人以上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每</a:t>
            </a:r>
            <a:r>
              <a:rPr lang="zh-TW" altLang="en-US" dirty="0" smtClean="0">
                <a:latin typeface="+mj-ea"/>
                <a:ea typeface="+mj-ea"/>
              </a:rPr>
              <a:t>小時</a:t>
            </a:r>
            <a:r>
              <a:rPr lang="en-US" altLang="zh-TW" dirty="0" smtClean="0">
                <a:latin typeface="+mj-ea"/>
                <a:ea typeface="+mj-ea"/>
              </a:rPr>
              <a:t>615</a:t>
            </a:r>
            <a:r>
              <a:rPr lang="zh-TW" altLang="en-US" dirty="0" smtClean="0">
                <a:latin typeface="+mj-ea"/>
                <a:ea typeface="+mj-ea"/>
              </a:rPr>
              <a:t>元，一天至多</a:t>
            </a:r>
            <a:r>
              <a:rPr lang="en-US" altLang="zh-TW" dirty="0" smtClean="0">
                <a:latin typeface="+mj-ea"/>
                <a:ea typeface="+mj-ea"/>
              </a:rPr>
              <a:t>8</a:t>
            </a:r>
            <a:r>
              <a:rPr lang="zh-TW" altLang="en-US" dirty="0" smtClean="0">
                <a:latin typeface="+mj-ea"/>
                <a:ea typeface="+mj-ea"/>
              </a:rPr>
              <a:t>小時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檢</a:t>
            </a:r>
            <a:r>
              <a:rPr lang="zh-TW" altLang="en-US" dirty="0" smtClean="0">
                <a:latin typeface="+mj-ea"/>
                <a:ea typeface="+mj-ea"/>
              </a:rPr>
              <a:t>附</a:t>
            </a:r>
            <a:r>
              <a:rPr lang="zh-TW" altLang="en-US" dirty="0" smtClean="0">
                <a:latin typeface="+mj-ea"/>
                <a:ea typeface="+mj-ea"/>
                <a:hlinkClick r:id="rId2"/>
              </a:rPr>
              <a:t>社團</a:t>
            </a:r>
            <a:r>
              <a:rPr lang="zh-TW" altLang="en-US" dirty="0">
                <a:latin typeface="+mj-ea"/>
                <a:ea typeface="+mj-ea"/>
                <a:hlinkClick r:id="rId2"/>
              </a:rPr>
              <a:t>學期活動總計畫及預算</a:t>
            </a:r>
            <a:r>
              <a:rPr lang="zh-TW" altLang="en-US" dirty="0" smtClean="0">
                <a:latin typeface="+mj-ea"/>
                <a:ea typeface="+mj-ea"/>
                <a:hlinkClick r:id="rId2"/>
              </a:rPr>
              <a:t>表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3"/>
              </a:rPr>
              <a:t>社團指導老師資料表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4"/>
              </a:rPr>
              <a:t>社</a:t>
            </a:r>
            <a:r>
              <a:rPr lang="zh-TW" altLang="en-US" dirty="0">
                <a:latin typeface="+mj-ea"/>
                <a:ea typeface="+mj-ea"/>
                <a:hlinkClick r:id="rId5"/>
              </a:rPr>
              <a:t>團指導老師授課計畫</a:t>
            </a:r>
            <a:r>
              <a:rPr lang="zh-TW" altLang="en-US" dirty="0" smtClean="0">
                <a:latin typeface="+mj-ea"/>
                <a:ea typeface="+mj-ea"/>
                <a:hlinkClick r:id="rId5"/>
              </a:rPr>
              <a:t>表  </a:t>
            </a:r>
            <a:r>
              <a:rPr lang="zh-TW" altLang="en-US" u="sng" dirty="0" smtClean="0">
                <a:solidFill>
                  <a:srgbClr val="FF0000"/>
                </a:solidFill>
                <a:latin typeface="+mj-ea"/>
                <a:ea typeface="+mj-ea"/>
              </a:rPr>
              <a:t>紙本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b="0" dirty="0">
                <a:latin typeface="+mj-ea"/>
                <a:ea typeface="+mj-ea"/>
              </a:rPr>
              <a:t>指導老師請</a:t>
            </a:r>
            <a:r>
              <a:rPr lang="zh-TW" altLang="en-US" b="0" dirty="0" smtClean="0">
                <a:latin typeface="+mj-ea"/>
                <a:ea typeface="+mj-ea"/>
              </a:rPr>
              <a:t>親筆簽名</a:t>
            </a:r>
            <a:endParaRPr lang="zh-TW" altLang="en-US" b="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366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zh-TW" sz="3300" b="0" i="0" u="none" strike="noStrike" cap="none" dirty="0">
                <a:solidFill>
                  <a:srgbClr val="7A979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社團學期活動總計畫及預算表</a:t>
            </a:r>
          </a:p>
        </p:txBody>
      </p:sp>
      <p:pic>
        <p:nvPicPr>
          <p:cNvPr id="114" name="Shape 1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725199" y="1527175"/>
            <a:ext cx="3791017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24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zh-TW" sz="3300" b="0" i="0" u="none" strike="noStrike" cap="none" dirty="0">
                <a:solidFill>
                  <a:srgbClr val="7A979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社團指導老師資料</a:t>
            </a:r>
          </a:p>
        </p:txBody>
      </p:sp>
      <p:pic>
        <p:nvPicPr>
          <p:cNvPr id="134" name="Shape 13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26350" y="1100137"/>
            <a:ext cx="2713522" cy="3579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16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22959" y="365760"/>
            <a:ext cx="7520939" cy="5486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zh-TW" sz="3300" b="0" i="0" u="none" strike="noStrike" cap="none">
                <a:solidFill>
                  <a:srgbClr val="7A979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授課計畫表</a:t>
            </a:r>
          </a:p>
        </p:txBody>
      </p:sp>
      <p:pic>
        <p:nvPicPr>
          <p:cNvPr id="140" name="Shape 14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186591" y="1100137"/>
            <a:ext cx="2793040" cy="3579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885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社團基本運作金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社團內部活動例：期初社員大會、社課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除人事費外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</a:p>
          <a:p>
            <a:r>
              <a:rPr lang="zh-TW" altLang="en-US" dirty="0">
                <a:latin typeface="+mj-ea"/>
                <a:ea typeface="+mj-ea"/>
              </a:rPr>
              <a:t>總</a:t>
            </a:r>
            <a:r>
              <a:rPr lang="zh-TW" altLang="en-US" dirty="0" smtClean="0">
                <a:latin typeface="+mj-ea"/>
                <a:ea typeface="+mj-ea"/>
              </a:rPr>
              <a:t>金額</a:t>
            </a:r>
            <a:r>
              <a:rPr lang="en-US" altLang="zh-TW" dirty="0" smtClean="0">
                <a:latin typeface="+mj-ea"/>
                <a:ea typeface="+mj-ea"/>
              </a:rPr>
              <a:t>4000(</a:t>
            </a:r>
            <a:r>
              <a:rPr lang="zh-TW" altLang="en-US" dirty="0" smtClean="0">
                <a:latin typeface="+mj-ea"/>
                <a:ea typeface="+mj-ea"/>
              </a:rPr>
              <a:t>含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en-US" dirty="0" smtClean="0">
                <a:latin typeface="+mj-ea"/>
                <a:ea typeface="+mj-ea"/>
              </a:rPr>
              <a:t>以內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未參加評鑑為</a:t>
            </a:r>
            <a:r>
              <a:rPr lang="en-US" altLang="zh-TW" dirty="0" smtClean="0">
                <a:latin typeface="+mj-ea"/>
                <a:ea typeface="+mj-ea"/>
              </a:rPr>
              <a:t>2000</a:t>
            </a:r>
            <a:r>
              <a:rPr lang="zh-TW" altLang="en-US" dirty="0" smtClean="0">
                <a:latin typeface="+mj-ea"/>
                <a:ea typeface="+mj-ea"/>
              </a:rPr>
              <a:t>以內，若成立解散會議確認解散則</a:t>
            </a:r>
            <a:r>
              <a:rPr lang="en-US" altLang="zh-TW" dirty="0" smtClean="0">
                <a:latin typeface="+mj-ea"/>
                <a:ea typeface="+mj-ea"/>
              </a:rPr>
              <a:t>0</a:t>
            </a:r>
            <a:r>
              <a:rPr lang="zh-TW" altLang="en-US" dirty="0" smtClean="0">
                <a:latin typeface="+mj-ea"/>
                <a:ea typeface="+mj-ea"/>
              </a:rPr>
              <a:t>元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紙本：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</a:t>
            </a:r>
            <a:r>
              <a:rPr lang="zh-TW" altLang="en-US" dirty="0" smtClean="0">
                <a:latin typeface="+mj-ea"/>
                <a:ea typeface="+mj-ea"/>
                <a:hlinkClick r:id="rId2"/>
              </a:rPr>
              <a:t>表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電子</a:t>
            </a:r>
            <a:r>
              <a:rPr lang="zh-TW" altLang="en-US" dirty="0">
                <a:latin typeface="+mj-ea"/>
                <a:ea typeface="+mj-ea"/>
              </a:rPr>
              <a:t>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</a:t>
            </a:r>
            <a:r>
              <a:rPr lang="zh-TW" altLang="en-US" dirty="0" smtClean="0">
                <a:latin typeface="+mj-ea"/>
                <a:ea typeface="+mj-ea"/>
                <a:hlinkClick r:id="rId2"/>
              </a:rPr>
              <a:t>表</a:t>
            </a:r>
            <a:r>
              <a:rPr lang="zh-TW" altLang="en-US" dirty="0" smtClean="0">
                <a:latin typeface="+mj-ea"/>
                <a:ea typeface="+mj-ea"/>
              </a:rPr>
              <a:t>、</a:t>
            </a:r>
            <a:r>
              <a:rPr lang="zh-TW" altLang="en-US" dirty="0" smtClean="0">
                <a:latin typeface="+mj-ea"/>
                <a:ea typeface="+mj-ea"/>
                <a:hlinkClick r:id="rId3"/>
              </a:rPr>
              <a:t>活動企畫書</a:t>
            </a:r>
            <a:r>
              <a:rPr lang="zh-TW" altLang="en-US" dirty="0" smtClean="0">
                <a:latin typeface="+mj-ea"/>
                <a:ea typeface="+mj-ea"/>
              </a:rPr>
              <a:t>、</a:t>
            </a:r>
            <a:r>
              <a:rPr lang="zh-TW" altLang="en-US" dirty="0" smtClean="0">
                <a:latin typeface="+mj-ea"/>
                <a:ea typeface="+mj-ea"/>
                <a:hlinkClick r:id="rId4"/>
              </a:rPr>
              <a:t>單項經費預算表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命名</a:t>
            </a:r>
            <a:r>
              <a:rPr lang="en-US" altLang="zh-TW" dirty="0" smtClean="0">
                <a:latin typeface="+mj-ea"/>
                <a:ea typeface="+mj-ea"/>
              </a:rPr>
              <a:t>1-1</a:t>
            </a:r>
            <a:r>
              <a:rPr lang="zh-TW" altLang="en-US" dirty="0" smtClean="0">
                <a:latin typeface="+mj-ea"/>
                <a:ea typeface="+mj-ea"/>
              </a:rPr>
              <a:t>活動名稱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企畫書</a:t>
            </a:r>
            <a:r>
              <a:rPr lang="en-US" altLang="zh-TW" dirty="0" smtClean="0">
                <a:latin typeface="+mj-ea"/>
                <a:ea typeface="+mj-ea"/>
              </a:rPr>
              <a:t>)1-2</a:t>
            </a:r>
            <a:r>
              <a:rPr lang="zh-TW" altLang="en-US" dirty="0" smtClean="0">
                <a:latin typeface="+mj-ea"/>
                <a:ea typeface="+mj-ea"/>
              </a:rPr>
              <a:t>活動名稱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單項預算表</a:t>
            </a:r>
            <a:r>
              <a:rPr lang="en-US" altLang="zh-TW" dirty="0" smtClean="0">
                <a:latin typeface="+mj-ea"/>
                <a:ea typeface="+mj-ea"/>
              </a:rPr>
              <a:t>)2-1…</a:t>
            </a:r>
            <a:r>
              <a:rPr lang="zh-TW" altLang="en-US" dirty="0" smtClean="0">
                <a:latin typeface="+mj-ea"/>
                <a:ea typeface="+mj-ea"/>
              </a:rPr>
              <a:t>以此類推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※</a:t>
            </a:r>
            <a:r>
              <a:rPr lang="zh-TW" altLang="en-US" dirty="0" smtClean="0">
                <a:latin typeface="+mj-ea"/>
                <a:ea typeface="+mj-ea"/>
              </a:rPr>
              <a:t>社遊不予補助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b="0" dirty="0">
                <a:hlinkClick r:id="rId5"/>
              </a:rPr>
              <a:t>https://</a:t>
            </a:r>
            <a:r>
              <a:rPr lang="en-US" altLang="zh-TW" b="0" dirty="0" smtClean="0">
                <a:hlinkClick r:id="rId5"/>
              </a:rPr>
              <a:t>goo.gl/PcF4Ss</a:t>
            </a:r>
            <a:endParaRPr lang="en-US" altLang="zh-TW" b="0" dirty="0" smtClean="0"/>
          </a:p>
          <a:p>
            <a:r>
              <a:rPr lang="zh-TW" altLang="en-US" b="0" dirty="0">
                <a:latin typeface="+mj-ea"/>
                <a:ea typeface="+mj-ea"/>
              </a:rPr>
              <a:t>需</a:t>
            </a:r>
            <a:r>
              <a:rPr lang="zh-TW" altLang="en-US" b="0" dirty="0" smtClean="0">
                <a:latin typeface="+mj-ea"/>
                <a:ea typeface="+mj-ea"/>
              </a:rPr>
              <a:t>登入慈濟大學</a:t>
            </a:r>
            <a:r>
              <a:rPr lang="en-US" altLang="zh-TW" b="0" dirty="0" smtClean="0">
                <a:latin typeface="+mj-ea"/>
                <a:ea typeface="+mj-ea"/>
              </a:rPr>
              <a:t>GMS</a:t>
            </a:r>
            <a:r>
              <a:rPr lang="zh-TW" altLang="en-US" b="0" dirty="0" smtClean="0">
                <a:latin typeface="+mj-ea"/>
                <a:ea typeface="+mj-ea"/>
              </a:rPr>
              <a:t>帳戶</a:t>
            </a:r>
            <a:endParaRPr lang="en-US" altLang="zh-TW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8373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社團外部活動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一般全校性活動、校外交流、比賽、講座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紙本</a:t>
            </a:r>
            <a:r>
              <a:rPr lang="zh-TW" altLang="en-US" dirty="0" smtClean="0">
                <a:latin typeface="+mj-ea"/>
                <a:ea typeface="+mj-ea"/>
              </a:rPr>
              <a:t>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社團學期活動總計畫及預算表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電子：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社團學期活動總計畫及預算表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3"/>
              </a:rPr>
              <a:t>活動企畫書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4"/>
              </a:rPr>
              <a:t>單項經費預算表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命名</a:t>
            </a:r>
            <a:r>
              <a:rPr lang="en-US" altLang="zh-TW" dirty="0">
                <a:latin typeface="+mj-ea"/>
                <a:ea typeface="+mj-ea"/>
              </a:rPr>
              <a:t>1-1</a:t>
            </a:r>
            <a:r>
              <a:rPr lang="zh-TW" altLang="en-US" dirty="0">
                <a:latin typeface="+mj-ea"/>
                <a:ea typeface="+mj-ea"/>
              </a:rPr>
              <a:t>活動名稱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企畫書</a:t>
            </a:r>
            <a:r>
              <a:rPr lang="en-US" altLang="zh-TW" dirty="0">
                <a:latin typeface="+mj-ea"/>
                <a:ea typeface="+mj-ea"/>
              </a:rPr>
              <a:t>)1-2</a:t>
            </a:r>
            <a:r>
              <a:rPr lang="zh-TW" altLang="en-US" dirty="0">
                <a:latin typeface="+mj-ea"/>
                <a:ea typeface="+mj-ea"/>
              </a:rPr>
              <a:t>活動名稱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單項預算表</a:t>
            </a:r>
            <a:r>
              <a:rPr lang="en-US" altLang="zh-TW" dirty="0">
                <a:latin typeface="+mj-ea"/>
                <a:ea typeface="+mj-ea"/>
              </a:rPr>
              <a:t>)2-1…</a:t>
            </a:r>
            <a:r>
              <a:rPr lang="zh-TW" altLang="en-US" dirty="0">
                <a:latin typeface="+mj-ea"/>
                <a:ea typeface="+mj-ea"/>
              </a:rPr>
              <a:t>以此類推</a:t>
            </a:r>
            <a:endParaRPr lang="en-US" altLang="zh-TW" dirty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733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社團特色活動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特色創新活動，希望每個社團至少有一項特色或創新活動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費用請依實際需求</a:t>
            </a:r>
            <a:r>
              <a:rPr lang="zh-TW" altLang="en-US" dirty="0" smtClean="0">
                <a:latin typeface="+mj-ea"/>
                <a:ea typeface="+mj-ea"/>
              </a:rPr>
              <a:t>填寫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紙本</a:t>
            </a:r>
            <a:r>
              <a:rPr lang="zh-TW" altLang="en-US" dirty="0" smtClean="0">
                <a:latin typeface="+mj-ea"/>
                <a:ea typeface="+mj-ea"/>
              </a:rPr>
              <a:t>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社團學期活動總計畫及預算表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電子：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社團學期活動總計畫及預算表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3"/>
              </a:rPr>
              <a:t>活動企畫書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4"/>
              </a:rPr>
              <a:t>單項經費預算</a:t>
            </a:r>
            <a:r>
              <a:rPr lang="zh-TW" altLang="en-US" dirty="0" smtClean="0">
                <a:latin typeface="+mj-ea"/>
                <a:ea typeface="+mj-ea"/>
                <a:hlinkClick r:id="rId4"/>
              </a:rPr>
              <a:t>表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b="0" dirty="0">
                <a:hlinkClick r:id="rId5"/>
              </a:rPr>
              <a:t>https://goo.gl/PcF4Ss</a:t>
            </a:r>
            <a:endParaRPr lang="en-US" altLang="zh-TW" b="0" dirty="0"/>
          </a:p>
          <a:p>
            <a:r>
              <a:rPr lang="zh-TW" altLang="en-US" b="0" dirty="0">
                <a:latin typeface="+mj-ea"/>
              </a:rPr>
              <a:t>需登入慈濟大學</a:t>
            </a:r>
            <a:r>
              <a:rPr lang="en-US" altLang="zh-TW" b="0" dirty="0">
                <a:latin typeface="+mj-ea"/>
              </a:rPr>
              <a:t>GMS</a:t>
            </a:r>
            <a:r>
              <a:rPr lang="zh-TW" altLang="en-US" b="0" dirty="0" smtClean="0">
                <a:latin typeface="+mj-ea"/>
              </a:rPr>
              <a:t>帳戶</a:t>
            </a:r>
            <a:endParaRPr lang="en-US" altLang="zh-TW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0806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服務活動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與服務學習相關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若有籌備會議餐費也可提出需求，需會議於用餐時段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紙</a:t>
            </a:r>
            <a:r>
              <a:rPr lang="zh-TW" altLang="en-US" dirty="0">
                <a:latin typeface="+mj-ea"/>
                <a:ea typeface="+mj-ea"/>
              </a:rPr>
              <a:t>本</a:t>
            </a:r>
            <a:r>
              <a:rPr lang="zh-TW" altLang="en-US" dirty="0" smtClean="0">
                <a:latin typeface="+mj-ea"/>
                <a:ea typeface="+mj-ea"/>
              </a:rPr>
              <a:t>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</a:t>
            </a:r>
            <a:r>
              <a:rPr lang="zh-TW" altLang="en-US" dirty="0" smtClean="0">
                <a:latin typeface="+mj-ea"/>
                <a:ea typeface="+mj-ea"/>
                <a:hlinkClick r:id="rId2"/>
              </a:rPr>
              <a:t>表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電子：</a:t>
            </a:r>
            <a:r>
              <a:rPr lang="zh-TW" altLang="en-US" dirty="0">
                <a:latin typeface="+mj-ea"/>
                <a:ea typeface="+mj-ea"/>
                <a:hlinkClick r:id="rId2"/>
              </a:rPr>
              <a:t>社團學期活動總計畫及預算表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3"/>
              </a:rPr>
              <a:t>活動企畫書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zh-TW" altLang="en-US" dirty="0">
                <a:latin typeface="+mj-ea"/>
                <a:ea typeface="+mj-ea"/>
                <a:hlinkClick r:id="rId4"/>
              </a:rPr>
              <a:t>單項經費預算表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命名</a:t>
            </a:r>
            <a:r>
              <a:rPr lang="en-US" altLang="zh-TW" dirty="0">
                <a:latin typeface="+mj-ea"/>
                <a:ea typeface="+mj-ea"/>
              </a:rPr>
              <a:t>1-1</a:t>
            </a:r>
            <a:r>
              <a:rPr lang="zh-TW" altLang="en-US" dirty="0">
                <a:latin typeface="+mj-ea"/>
                <a:ea typeface="+mj-ea"/>
              </a:rPr>
              <a:t>活動名稱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企畫書</a:t>
            </a:r>
            <a:r>
              <a:rPr lang="en-US" altLang="zh-TW" dirty="0">
                <a:latin typeface="+mj-ea"/>
                <a:ea typeface="+mj-ea"/>
              </a:rPr>
              <a:t>)1-2</a:t>
            </a:r>
            <a:r>
              <a:rPr lang="zh-TW" altLang="en-US" dirty="0">
                <a:latin typeface="+mj-ea"/>
                <a:ea typeface="+mj-ea"/>
              </a:rPr>
              <a:t>活動名稱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單項預算表</a:t>
            </a:r>
            <a:r>
              <a:rPr lang="en-US" altLang="zh-TW" dirty="0">
                <a:latin typeface="+mj-ea"/>
                <a:ea typeface="+mj-ea"/>
              </a:rPr>
              <a:t>)2-1…</a:t>
            </a:r>
            <a:r>
              <a:rPr lang="zh-TW" altLang="en-US" dirty="0" smtClean="0">
                <a:latin typeface="+mj-ea"/>
                <a:ea typeface="+mj-ea"/>
              </a:rPr>
              <a:t>以此類推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b="0" dirty="0">
                <a:hlinkClick r:id="rId5"/>
              </a:rPr>
              <a:t>https://goo.gl/PcF4Ss</a:t>
            </a:r>
            <a:endParaRPr lang="en-US" altLang="zh-TW" b="0" dirty="0"/>
          </a:p>
          <a:p>
            <a:r>
              <a:rPr lang="zh-TW" altLang="en-US" b="0" dirty="0">
                <a:latin typeface="+mj-ea"/>
              </a:rPr>
              <a:t>需登入慈濟大學</a:t>
            </a:r>
            <a:r>
              <a:rPr lang="en-US" altLang="zh-TW" b="0" dirty="0">
                <a:latin typeface="+mj-ea"/>
              </a:rPr>
              <a:t>GMS</a:t>
            </a:r>
            <a:r>
              <a:rPr lang="zh-TW" altLang="en-US" b="0" dirty="0">
                <a:latin typeface="+mj-ea"/>
              </a:rPr>
              <a:t>帳戶</a:t>
            </a:r>
            <a:endParaRPr lang="en-US" altLang="zh-TW" dirty="0">
              <a:latin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2497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738</Words>
  <Application>Microsoft Office PowerPoint</Application>
  <PresentationFormat>如螢幕大小 (4:3)</PresentationFormat>
  <Paragraphs>68</Paragraphs>
  <Slides>13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角度</vt:lpstr>
      <vt:lpstr>106學年度第二學期經費申請說明</vt:lpstr>
      <vt:lpstr>人事費申請</vt:lpstr>
      <vt:lpstr>社團學期活動總計畫及預算表</vt:lpstr>
      <vt:lpstr>社團指導老師資料</vt:lpstr>
      <vt:lpstr>授課計畫表</vt:lpstr>
      <vt:lpstr>社團基本運作金</vt:lpstr>
      <vt:lpstr>社團外部活動</vt:lpstr>
      <vt:lpstr>社團特色活動</vt:lpstr>
      <vt:lpstr>服務活動</vt:lpstr>
      <vt:lpstr>器材申請</vt:lpstr>
      <vt:lpstr>名單</vt:lpstr>
      <vt:lpstr>核銷注意事項</vt:lpstr>
      <vt:lpstr>經費申請項目說明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106學年度第二學期經費申請說明</dc:title>
  <dc:creator>tcu_user</dc:creator>
  <cp:lastModifiedBy>tcu_user</cp:lastModifiedBy>
  <cp:revision>8</cp:revision>
  <dcterms:created xsi:type="dcterms:W3CDTF">2018-02-22T09:23:01Z</dcterms:created>
  <dcterms:modified xsi:type="dcterms:W3CDTF">2018-02-26T06:43:07Z</dcterms:modified>
</cp:coreProperties>
</file>